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0"/>
  </p:notesMasterIdLst>
  <p:sldIdLst>
    <p:sldId id="264" r:id="rId2"/>
    <p:sldId id="263" r:id="rId3"/>
    <p:sldId id="286" r:id="rId4"/>
    <p:sldId id="295" r:id="rId5"/>
    <p:sldId id="285" r:id="rId6"/>
    <p:sldId id="303" r:id="rId7"/>
    <p:sldId id="296" r:id="rId8"/>
    <p:sldId id="293" r:id="rId9"/>
    <p:sldId id="294" r:id="rId10"/>
    <p:sldId id="297" r:id="rId11"/>
    <p:sldId id="310" r:id="rId12"/>
    <p:sldId id="298" r:id="rId13"/>
    <p:sldId id="309" r:id="rId14"/>
    <p:sldId id="308" r:id="rId15"/>
    <p:sldId id="318" r:id="rId16"/>
    <p:sldId id="304" r:id="rId17"/>
    <p:sldId id="313" r:id="rId18"/>
    <p:sldId id="315" r:id="rId19"/>
  </p:sldIdLst>
  <p:sldSz cx="24387175" cy="13716000"/>
  <p:notesSz cx="6858000" cy="9144000"/>
  <p:embeddedFontLst>
    <p:embeddedFont>
      <p:font typeface="Swis721 LtCn BT" panose="020B0406020202030204"/>
      <p:regular r:id="rId21"/>
      <p:italic r:id="rId22"/>
    </p:embeddedFont>
    <p:embeddedFont>
      <p:font typeface="Calibri" panose="020B0604020202020204" charset="0"/>
      <p:regular r:id="rId23"/>
      <p:bold r:id="rId24"/>
      <p:italic r:id="rId25"/>
      <p:boldItalic r:id="rId26"/>
    </p:embeddedFont>
    <p:embeddedFont>
      <p:font typeface="Swis721 LtEx BT" panose="020B0505020202020204"/>
      <p:regular r:id="rId27"/>
    </p:embeddedFont>
    <p:embeddedFont>
      <p:font typeface="Swis721 BT" panose="020B0504020202020204"/>
      <p:regular r:id="rId28"/>
      <p:bold r:id="rId29"/>
      <p:italic r:id="rId30"/>
      <p:boldItalic r:id="rId31"/>
    </p:embeddedFont>
    <p:embeddedFont>
      <p:font typeface="Helvetica" panose="020B0604020202020204" pitchFamily="34" charset="0"/>
      <p:regular r:id="rId32"/>
      <p:bold r:id="rId33"/>
      <p:italic r:id="rId34"/>
      <p:boldItalic r:id="rId35"/>
    </p:embeddedFont>
    <p:embeddedFont>
      <p:font typeface="Swis721 Cn BT" panose="020B0506020202030204"/>
      <p:regular r:id="rId36"/>
      <p:bold r:id="rId37"/>
      <p:italic r:id="rId38"/>
      <p:boldItalic r:id="rId39"/>
    </p:embeddedFont>
    <p:embeddedFont>
      <p:font typeface="Swis721 BlkCn BT" panose="020B0806030502040204"/>
      <p:regular r:id="rId40"/>
      <p:italic r:id="rId41"/>
    </p:embeddedFont>
    <p:embeddedFont>
      <p:font typeface="Swis721 Blk BT" panose="020B0904030502020204"/>
      <p:regular r:id="rId42"/>
      <p:italic r:id="rId43"/>
    </p:embeddedFont>
  </p:embeddedFontLst>
  <p:defaultTextStyle>
    <a:defPPr>
      <a:defRPr lang="en-US"/>
    </a:defPPr>
    <a:lvl1pPr marL="0" algn="l" defTabSz="2177278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1pPr>
    <a:lvl2pPr marL="1088639" algn="l" defTabSz="2177278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2pPr>
    <a:lvl3pPr marL="2177278" algn="l" defTabSz="2177278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3pPr>
    <a:lvl4pPr marL="3265917" algn="l" defTabSz="2177278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4pPr>
    <a:lvl5pPr marL="4354556" algn="l" defTabSz="2177278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5pPr>
    <a:lvl6pPr marL="5443195" algn="l" defTabSz="2177278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6pPr>
    <a:lvl7pPr marL="6531834" algn="l" defTabSz="2177278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7pPr>
    <a:lvl8pPr marL="7620472" algn="l" defTabSz="2177278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8pPr>
    <a:lvl9pPr marL="8709111" algn="l" defTabSz="2177278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00" userDrawn="1">
          <p15:clr>
            <a:srgbClr val="A4A3A4"/>
          </p15:clr>
        </p15:guide>
        <p15:guide id="2" pos="76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2024"/>
    <a:srgbClr val="99FF66"/>
    <a:srgbClr val="FF6600"/>
    <a:srgbClr val="049281"/>
    <a:srgbClr val="262626"/>
    <a:srgbClr val="D9E025"/>
    <a:srgbClr val="C0F1F5"/>
    <a:srgbClr val="3B3B3B"/>
    <a:srgbClr val="495269"/>
    <a:srgbClr val="A2CB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677" autoAdjust="0"/>
    <p:restoredTop sz="99672" autoAdjust="0"/>
  </p:normalViewPr>
  <p:slideViewPr>
    <p:cSldViewPr>
      <p:cViewPr varScale="1">
        <p:scale>
          <a:sx n="39" d="100"/>
          <a:sy n="39" d="100"/>
        </p:scale>
        <p:origin x="234" y="84"/>
      </p:cViewPr>
      <p:guideLst>
        <p:guide orient="horz" pos="3600"/>
        <p:guide pos="7681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9" Type="http://schemas.openxmlformats.org/officeDocument/2006/relationships/font" Target="fonts/font19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42" Type="http://schemas.openxmlformats.org/officeDocument/2006/relationships/font" Target="fonts/font22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font" Target="fonts/font18.fntdata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41" Type="http://schemas.openxmlformats.org/officeDocument/2006/relationships/font" Target="fonts/font2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font" Target="fonts/font17.fntdata"/><Relationship Id="rId40" Type="http://schemas.openxmlformats.org/officeDocument/2006/relationships/font" Target="fonts/font20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Relationship Id="rId43" Type="http://schemas.openxmlformats.org/officeDocument/2006/relationships/font" Target="fonts/font2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D03319-7C95-4B8E-93AA-FADB8A17BD75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449647-35F3-408C-B970-5CB497DD7D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445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DD1257-3D80-4416-AE6A-B40E1C913F8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0631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9038" y="4260851"/>
            <a:ext cx="20729099" cy="29400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8076" y="7772400"/>
            <a:ext cx="17071023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0886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177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265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3545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5443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6531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76204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87091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00B96-4B2B-41D9-BB5F-161BE4AEE84B}" type="datetimeFigureOut">
              <a:rPr lang="en-US" smtClean="0"/>
              <a:t>12/3/2015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F3A23-7C75-49DB-AEE1-EA19FAAA47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5734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00B96-4B2B-41D9-BB5F-161BE4AEE84B}" type="datetimeFigureOut">
              <a:rPr lang="en-US" smtClean="0"/>
              <a:t>12/3/2015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F3A23-7C75-49DB-AEE1-EA19FAAA47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5344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6419" y="8813801"/>
            <a:ext cx="20729099" cy="2724150"/>
          </a:xfrm>
        </p:spPr>
        <p:txBody>
          <a:bodyPr anchor="t"/>
          <a:lstStyle>
            <a:lvl1pPr algn="l">
              <a:defRPr sz="9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6419" y="5813427"/>
            <a:ext cx="20729099" cy="3000374"/>
          </a:xfrm>
        </p:spPr>
        <p:txBody>
          <a:bodyPr anchor="b"/>
          <a:lstStyle>
            <a:lvl1pPr marL="0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1pPr>
            <a:lvl2pPr marL="1088639" indent="0">
              <a:buNone/>
              <a:defRPr sz="4300">
                <a:solidFill>
                  <a:schemeClr val="tx1">
                    <a:tint val="75000"/>
                  </a:schemeClr>
                </a:solidFill>
              </a:defRPr>
            </a:lvl2pPr>
            <a:lvl3pPr marL="2177278" indent="0">
              <a:buNone/>
              <a:defRPr sz="3800">
                <a:solidFill>
                  <a:schemeClr val="tx1">
                    <a:tint val="75000"/>
                  </a:schemeClr>
                </a:solidFill>
              </a:defRPr>
            </a:lvl3pPr>
            <a:lvl4pPr marL="3265917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4pPr>
            <a:lvl5pPr marL="4354556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5pPr>
            <a:lvl6pPr marL="5443195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6pPr>
            <a:lvl7pPr marL="6531834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7pPr>
            <a:lvl8pPr marL="7620472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8pPr>
            <a:lvl9pPr marL="8709111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00B96-4B2B-41D9-BB5F-161BE4AEE84B}" type="datetimeFigureOut">
              <a:rPr lang="en-US" smtClean="0"/>
              <a:t>12/3/2015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F3A23-7C75-49DB-AEE1-EA19FAAA47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316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19359" y="3200401"/>
            <a:ext cx="10771002" cy="9051926"/>
          </a:xfrm>
        </p:spPr>
        <p:txBody>
          <a:bodyPr/>
          <a:lstStyle>
            <a:lvl1pPr>
              <a:defRPr sz="6700"/>
            </a:lvl1pPr>
            <a:lvl2pPr>
              <a:defRPr sz="5700"/>
            </a:lvl2pPr>
            <a:lvl3pPr>
              <a:defRPr sz="4800"/>
            </a:lvl3pPr>
            <a:lvl4pPr>
              <a:defRPr sz="4300"/>
            </a:lvl4pPr>
            <a:lvl5pPr>
              <a:defRPr sz="43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96814" y="3200401"/>
            <a:ext cx="10771002" cy="9051926"/>
          </a:xfrm>
        </p:spPr>
        <p:txBody>
          <a:bodyPr/>
          <a:lstStyle>
            <a:lvl1pPr>
              <a:defRPr sz="6700"/>
            </a:lvl1pPr>
            <a:lvl2pPr>
              <a:defRPr sz="5700"/>
            </a:lvl2pPr>
            <a:lvl3pPr>
              <a:defRPr sz="4800"/>
            </a:lvl3pPr>
            <a:lvl4pPr>
              <a:defRPr sz="4300"/>
            </a:lvl4pPr>
            <a:lvl5pPr>
              <a:defRPr sz="43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00B96-4B2B-41D9-BB5F-161BE4AEE84B}" type="datetimeFigureOut">
              <a:rPr lang="en-US" smtClean="0"/>
              <a:t>12/3/2015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F3A23-7C75-49DB-AEE1-EA19FAAA47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7255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359" y="3070226"/>
            <a:ext cx="10775238" cy="1279524"/>
          </a:xfrm>
        </p:spPr>
        <p:txBody>
          <a:bodyPr anchor="b"/>
          <a:lstStyle>
            <a:lvl1pPr marL="0" indent="0">
              <a:buNone/>
              <a:defRPr sz="5700" b="1"/>
            </a:lvl1pPr>
            <a:lvl2pPr marL="1088639" indent="0">
              <a:buNone/>
              <a:defRPr sz="4800" b="1"/>
            </a:lvl2pPr>
            <a:lvl3pPr marL="2177278" indent="0">
              <a:buNone/>
              <a:defRPr sz="4300" b="1"/>
            </a:lvl3pPr>
            <a:lvl4pPr marL="3265917" indent="0">
              <a:buNone/>
              <a:defRPr sz="3800" b="1"/>
            </a:lvl4pPr>
            <a:lvl5pPr marL="4354556" indent="0">
              <a:buNone/>
              <a:defRPr sz="3800" b="1"/>
            </a:lvl5pPr>
            <a:lvl6pPr marL="5443195" indent="0">
              <a:buNone/>
              <a:defRPr sz="3800" b="1"/>
            </a:lvl6pPr>
            <a:lvl7pPr marL="6531834" indent="0">
              <a:buNone/>
              <a:defRPr sz="3800" b="1"/>
            </a:lvl7pPr>
            <a:lvl8pPr marL="7620472" indent="0">
              <a:buNone/>
              <a:defRPr sz="3800" b="1"/>
            </a:lvl8pPr>
            <a:lvl9pPr marL="8709111" indent="0">
              <a:buNone/>
              <a:defRPr sz="3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9359" y="4349750"/>
            <a:ext cx="10775238" cy="7902576"/>
          </a:xfrm>
        </p:spPr>
        <p:txBody>
          <a:bodyPr/>
          <a:lstStyle>
            <a:lvl1pPr>
              <a:defRPr sz="5700"/>
            </a:lvl1pPr>
            <a:lvl2pPr>
              <a:defRPr sz="4800"/>
            </a:lvl2pPr>
            <a:lvl3pPr>
              <a:defRPr sz="4300"/>
            </a:lvl3pPr>
            <a:lvl4pPr>
              <a:defRPr sz="3800"/>
            </a:lvl4pPr>
            <a:lvl5pPr>
              <a:defRPr sz="3800"/>
            </a:lvl5pPr>
            <a:lvl6pPr>
              <a:defRPr sz="3800"/>
            </a:lvl6pPr>
            <a:lvl7pPr>
              <a:defRPr sz="3800"/>
            </a:lvl7pPr>
            <a:lvl8pPr>
              <a:defRPr sz="3800"/>
            </a:lvl8pPr>
            <a:lvl9pPr>
              <a:defRPr sz="3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88348" y="3070226"/>
            <a:ext cx="10779470" cy="1279524"/>
          </a:xfrm>
        </p:spPr>
        <p:txBody>
          <a:bodyPr anchor="b"/>
          <a:lstStyle>
            <a:lvl1pPr marL="0" indent="0">
              <a:buNone/>
              <a:defRPr sz="5700" b="1"/>
            </a:lvl1pPr>
            <a:lvl2pPr marL="1088639" indent="0">
              <a:buNone/>
              <a:defRPr sz="4800" b="1"/>
            </a:lvl2pPr>
            <a:lvl3pPr marL="2177278" indent="0">
              <a:buNone/>
              <a:defRPr sz="4300" b="1"/>
            </a:lvl3pPr>
            <a:lvl4pPr marL="3265917" indent="0">
              <a:buNone/>
              <a:defRPr sz="3800" b="1"/>
            </a:lvl4pPr>
            <a:lvl5pPr marL="4354556" indent="0">
              <a:buNone/>
              <a:defRPr sz="3800" b="1"/>
            </a:lvl5pPr>
            <a:lvl6pPr marL="5443195" indent="0">
              <a:buNone/>
              <a:defRPr sz="3800" b="1"/>
            </a:lvl6pPr>
            <a:lvl7pPr marL="6531834" indent="0">
              <a:buNone/>
              <a:defRPr sz="3800" b="1"/>
            </a:lvl7pPr>
            <a:lvl8pPr marL="7620472" indent="0">
              <a:buNone/>
              <a:defRPr sz="3800" b="1"/>
            </a:lvl8pPr>
            <a:lvl9pPr marL="8709111" indent="0">
              <a:buNone/>
              <a:defRPr sz="3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88348" y="4349750"/>
            <a:ext cx="10779470" cy="7902576"/>
          </a:xfrm>
        </p:spPr>
        <p:txBody>
          <a:bodyPr/>
          <a:lstStyle>
            <a:lvl1pPr>
              <a:defRPr sz="5700"/>
            </a:lvl1pPr>
            <a:lvl2pPr>
              <a:defRPr sz="4800"/>
            </a:lvl2pPr>
            <a:lvl3pPr>
              <a:defRPr sz="4300"/>
            </a:lvl3pPr>
            <a:lvl4pPr>
              <a:defRPr sz="3800"/>
            </a:lvl4pPr>
            <a:lvl5pPr>
              <a:defRPr sz="3800"/>
            </a:lvl5pPr>
            <a:lvl6pPr>
              <a:defRPr sz="3800"/>
            </a:lvl6pPr>
            <a:lvl7pPr>
              <a:defRPr sz="3800"/>
            </a:lvl7pPr>
            <a:lvl8pPr>
              <a:defRPr sz="3800"/>
            </a:lvl8pPr>
            <a:lvl9pPr>
              <a:defRPr sz="3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00B96-4B2B-41D9-BB5F-161BE4AEE84B}" type="datetimeFigureOut">
              <a:rPr lang="en-US" smtClean="0"/>
              <a:t>12/3/2015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F3A23-7C75-49DB-AEE1-EA19FAAA47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2246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00B96-4B2B-41D9-BB5F-161BE4AEE84B}" type="datetimeFigureOut">
              <a:rPr lang="en-US" smtClean="0"/>
              <a:t>12/3/2015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F3A23-7C75-49DB-AEE1-EA19FAAA47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5067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00B96-4B2B-41D9-BB5F-161BE4AEE84B}" type="datetimeFigureOut">
              <a:rPr lang="en-US" smtClean="0"/>
              <a:t>12/3/2015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F3A23-7C75-49DB-AEE1-EA19FAAA47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456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360" y="546100"/>
            <a:ext cx="8023213" cy="2324100"/>
          </a:xfrm>
        </p:spPr>
        <p:txBody>
          <a:bodyPr anchor="b"/>
          <a:lstStyle>
            <a:lvl1pPr algn="l">
              <a:defRPr sz="48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34708" y="546101"/>
            <a:ext cx="13633108" cy="11706226"/>
          </a:xfrm>
        </p:spPr>
        <p:txBody>
          <a:bodyPr/>
          <a:lstStyle>
            <a:lvl1pPr>
              <a:defRPr sz="7600"/>
            </a:lvl1pPr>
            <a:lvl2pPr>
              <a:defRPr sz="6700"/>
            </a:lvl2pPr>
            <a:lvl3pPr>
              <a:defRPr sz="5700"/>
            </a:lvl3pPr>
            <a:lvl4pPr>
              <a:defRPr sz="4800"/>
            </a:lvl4pPr>
            <a:lvl5pPr>
              <a:defRPr sz="48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360" y="2870201"/>
            <a:ext cx="8023213" cy="9382126"/>
          </a:xfrm>
        </p:spPr>
        <p:txBody>
          <a:bodyPr/>
          <a:lstStyle>
            <a:lvl1pPr marL="0" indent="0">
              <a:buNone/>
              <a:defRPr sz="3300"/>
            </a:lvl1pPr>
            <a:lvl2pPr marL="1088639" indent="0">
              <a:buNone/>
              <a:defRPr sz="2900"/>
            </a:lvl2pPr>
            <a:lvl3pPr marL="2177278" indent="0">
              <a:buNone/>
              <a:defRPr sz="2400"/>
            </a:lvl3pPr>
            <a:lvl4pPr marL="3265917" indent="0">
              <a:buNone/>
              <a:defRPr sz="2100"/>
            </a:lvl4pPr>
            <a:lvl5pPr marL="4354556" indent="0">
              <a:buNone/>
              <a:defRPr sz="2100"/>
            </a:lvl5pPr>
            <a:lvl6pPr marL="5443195" indent="0">
              <a:buNone/>
              <a:defRPr sz="2100"/>
            </a:lvl6pPr>
            <a:lvl7pPr marL="6531834" indent="0">
              <a:buNone/>
              <a:defRPr sz="2100"/>
            </a:lvl7pPr>
            <a:lvl8pPr marL="7620472" indent="0">
              <a:buNone/>
              <a:defRPr sz="2100"/>
            </a:lvl8pPr>
            <a:lvl9pPr marL="8709111" indent="0">
              <a:buNone/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00B96-4B2B-41D9-BB5F-161BE4AEE84B}" type="datetimeFigureOut">
              <a:rPr lang="en-US" smtClean="0"/>
              <a:t>12/3/2015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F3A23-7C75-49DB-AEE1-EA19FAAA47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6857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0057" y="9601200"/>
            <a:ext cx="14632305" cy="1133476"/>
          </a:xfrm>
        </p:spPr>
        <p:txBody>
          <a:bodyPr anchor="b"/>
          <a:lstStyle>
            <a:lvl1pPr algn="l">
              <a:defRPr sz="48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780057" y="1225550"/>
            <a:ext cx="14632305" cy="8229600"/>
          </a:xfrm>
        </p:spPr>
        <p:txBody>
          <a:bodyPr/>
          <a:lstStyle>
            <a:lvl1pPr marL="0" indent="0">
              <a:buNone/>
              <a:defRPr sz="7600"/>
            </a:lvl1pPr>
            <a:lvl2pPr marL="1088639" indent="0">
              <a:buNone/>
              <a:defRPr sz="6700"/>
            </a:lvl2pPr>
            <a:lvl3pPr marL="2177278" indent="0">
              <a:buNone/>
              <a:defRPr sz="5700"/>
            </a:lvl3pPr>
            <a:lvl4pPr marL="3265917" indent="0">
              <a:buNone/>
              <a:defRPr sz="4800"/>
            </a:lvl4pPr>
            <a:lvl5pPr marL="4354556" indent="0">
              <a:buNone/>
              <a:defRPr sz="4800"/>
            </a:lvl5pPr>
            <a:lvl6pPr marL="5443195" indent="0">
              <a:buNone/>
              <a:defRPr sz="4800"/>
            </a:lvl6pPr>
            <a:lvl7pPr marL="6531834" indent="0">
              <a:buNone/>
              <a:defRPr sz="4800"/>
            </a:lvl7pPr>
            <a:lvl8pPr marL="7620472" indent="0">
              <a:buNone/>
              <a:defRPr sz="4800"/>
            </a:lvl8pPr>
            <a:lvl9pPr marL="8709111" indent="0">
              <a:buNone/>
              <a:defRPr sz="48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80057" y="10734676"/>
            <a:ext cx="14632305" cy="1609724"/>
          </a:xfrm>
        </p:spPr>
        <p:txBody>
          <a:bodyPr/>
          <a:lstStyle>
            <a:lvl1pPr marL="0" indent="0">
              <a:buNone/>
              <a:defRPr sz="3300"/>
            </a:lvl1pPr>
            <a:lvl2pPr marL="1088639" indent="0">
              <a:buNone/>
              <a:defRPr sz="2900"/>
            </a:lvl2pPr>
            <a:lvl3pPr marL="2177278" indent="0">
              <a:buNone/>
              <a:defRPr sz="2400"/>
            </a:lvl3pPr>
            <a:lvl4pPr marL="3265917" indent="0">
              <a:buNone/>
              <a:defRPr sz="2100"/>
            </a:lvl4pPr>
            <a:lvl5pPr marL="4354556" indent="0">
              <a:buNone/>
              <a:defRPr sz="2100"/>
            </a:lvl5pPr>
            <a:lvl6pPr marL="5443195" indent="0">
              <a:buNone/>
              <a:defRPr sz="2100"/>
            </a:lvl6pPr>
            <a:lvl7pPr marL="6531834" indent="0">
              <a:buNone/>
              <a:defRPr sz="2100"/>
            </a:lvl7pPr>
            <a:lvl8pPr marL="7620472" indent="0">
              <a:buNone/>
              <a:defRPr sz="2100"/>
            </a:lvl8pPr>
            <a:lvl9pPr marL="8709111" indent="0">
              <a:buNone/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00B96-4B2B-41D9-BB5F-161BE4AEE84B}" type="datetimeFigureOut">
              <a:rPr lang="en-US" smtClean="0"/>
              <a:t>12/3/2015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F3A23-7C75-49DB-AEE1-EA19FAAA47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5542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00B96-4B2B-41D9-BB5F-161BE4AEE84B}" type="datetimeFigureOut">
              <a:rPr lang="en-US" smtClean="0"/>
              <a:t>12/3/2015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F3A23-7C75-49DB-AEE1-EA19FAAA47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7529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7680702" y="549277"/>
            <a:ext cx="5487114" cy="117030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9359" y="549277"/>
            <a:ext cx="16054890" cy="117030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00B96-4B2B-41D9-BB5F-161BE4AEE84B}" type="datetimeFigureOut">
              <a:rPr lang="en-US" smtClean="0"/>
              <a:t>12/3/2015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F3A23-7C75-49DB-AEE1-EA19FAAA47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6476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359" y="549276"/>
            <a:ext cx="21948458" cy="2286000"/>
          </a:xfrm>
          <a:prstGeom prst="rect">
            <a:avLst/>
          </a:prstGeom>
        </p:spPr>
        <p:txBody>
          <a:bodyPr vert="horz" lIns="217728" tIns="108864" rIns="217728" bIns="108864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359" y="3200401"/>
            <a:ext cx="21948458" cy="9051926"/>
          </a:xfrm>
          <a:prstGeom prst="rect">
            <a:avLst/>
          </a:prstGeom>
        </p:spPr>
        <p:txBody>
          <a:bodyPr vert="horz" lIns="217728" tIns="108864" rIns="217728" bIns="108864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19359" y="12712701"/>
            <a:ext cx="5690341" cy="730250"/>
          </a:xfrm>
          <a:prstGeom prst="rect">
            <a:avLst/>
          </a:prstGeom>
        </p:spPr>
        <p:txBody>
          <a:bodyPr vert="horz" lIns="217728" tIns="108864" rIns="217728" bIns="108864" rtlCol="0" anchor="ctr"/>
          <a:lstStyle>
            <a:lvl1pPr algn="l">
              <a:defRPr sz="2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700B96-4B2B-41D9-BB5F-161BE4AEE84B}" type="datetimeFigureOut">
              <a:rPr lang="en-US" smtClean="0"/>
              <a:t>12/3/2015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32285" y="12712701"/>
            <a:ext cx="7722605" cy="730250"/>
          </a:xfrm>
          <a:prstGeom prst="rect">
            <a:avLst/>
          </a:prstGeom>
        </p:spPr>
        <p:txBody>
          <a:bodyPr vert="horz" lIns="217728" tIns="108864" rIns="217728" bIns="108864" rtlCol="0" anchor="ctr"/>
          <a:lstStyle>
            <a:lvl1pPr algn="ctr">
              <a:defRPr sz="2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477475" y="12712701"/>
            <a:ext cx="5690341" cy="730250"/>
          </a:xfrm>
          <a:prstGeom prst="rect">
            <a:avLst/>
          </a:prstGeom>
        </p:spPr>
        <p:txBody>
          <a:bodyPr vert="horz" lIns="217728" tIns="108864" rIns="217728" bIns="108864" rtlCol="0" anchor="ctr"/>
          <a:lstStyle>
            <a:lvl1pPr algn="r">
              <a:defRPr sz="2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FF3A23-7C75-49DB-AEE1-EA19FAAA470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7567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177278" rtl="0" eaLnBrk="1" latinLnBrk="0" hangingPunct="1">
        <a:spcBef>
          <a:spcPct val="0"/>
        </a:spcBef>
        <a:buNone/>
        <a:defRPr sz="10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16479" indent="-816479" algn="l" defTabSz="2177278" rtl="0" eaLnBrk="1" latinLnBrk="0" hangingPunct="1">
        <a:spcBef>
          <a:spcPct val="20000"/>
        </a:spcBef>
        <a:buFont typeface="Arial" panose="020B0604020202020204" pitchFamily="34" charset="0"/>
        <a:buChar char="•"/>
        <a:defRPr sz="7600" kern="1200">
          <a:solidFill>
            <a:schemeClr val="tx1"/>
          </a:solidFill>
          <a:latin typeface="+mn-lt"/>
          <a:ea typeface="+mn-ea"/>
          <a:cs typeface="+mn-cs"/>
        </a:defRPr>
      </a:lvl1pPr>
      <a:lvl2pPr marL="1769038" indent="-680399" algn="l" defTabSz="2177278" rtl="0" eaLnBrk="1" latinLnBrk="0" hangingPunct="1">
        <a:spcBef>
          <a:spcPct val="20000"/>
        </a:spcBef>
        <a:buFont typeface="Arial" panose="020B0604020202020204" pitchFamily="34" charset="0"/>
        <a:buChar char="–"/>
        <a:defRPr sz="6700" kern="1200">
          <a:solidFill>
            <a:schemeClr val="tx1"/>
          </a:solidFill>
          <a:latin typeface="+mn-lt"/>
          <a:ea typeface="+mn-ea"/>
          <a:cs typeface="+mn-cs"/>
        </a:defRPr>
      </a:lvl2pPr>
      <a:lvl3pPr marL="2721597" indent="-544319" algn="l" defTabSz="2177278" rtl="0" eaLnBrk="1" latinLnBrk="0" hangingPunct="1">
        <a:spcBef>
          <a:spcPct val="20000"/>
        </a:spcBef>
        <a:buFont typeface="Arial" panose="020B0604020202020204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3pPr>
      <a:lvl4pPr marL="3810236" indent="-544319" algn="l" defTabSz="2177278" rtl="0" eaLnBrk="1" latinLnBrk="0" hangingPunct="1">
        <a:spcBef>
          <a:spcPct val="20000"/>
        </a:spcBef>
        <a:buFont typeface="Arial" panose="020B0604020202020204" pitchFamily="34" charset="0"/>
        <a:buChar char="–"/>
        <a:defRPr sz="4800" kern="1200">
          <a:solidFill>
            <a:schemeClr val="tx1"/>
          </a:solidFill>
          <a:latin typeface="+mn-lt"/>
          <a:ea typeface="+mn-ea"/>
          <a:cs typeface="+mn-cs"/>
        </a:defRPr>
      </a:lvl4pPr>
      <a:lvl5pPr marL="4898875" indent="-544319" algn="l" defTabSz="2177278" rtl="0" eaLnBrk="1" latinLnBrk="0" hangingPunct="1">
        <a:spcBef>
          <a:spcPct val="20000"/>
        </a:spcBef>
        <a:buFont typeface="Arial" panose="020B0604020202020204" pitchFamily="34" charset="0"/>
        <a:buChar char="»"/>
        <a:defRPr sz="4800" kern="1200">
          <a:solidFill>
            <a:schemeClr val="tx1"/>
          </a:solidFill>
          <a:latin typeface="+mn-lt"/>
          <a:ea typeface="+mn-ea"/>
          <a:cs typeface="+mn-cs"/>
        </a:defRPr>
      </a:lvl5pPr>
      <a:lvl6pPr marL="5987514" indent="-544319" algn="l" defTabSz="2177278" rtl="0" eaLnBrk="1" latinLnBrk="0" hangingPunct="1">
        <a:spcBef>
          <a:spcPct val="20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6pPr>
      <a:lvl7pPr marL="7076153" indent="-544319" algn="l" defTabSz="2177278" rtl="0" eaLnBrk="1" latinLnBrk="0" hangingPunct="1">
        <a:spcBef>
          <a:spcPct val="20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7pPr>
      <a:lvl8pPr marL="8164792" indent="-544319" algn="l" defTabSz="2177278" rtl="0" eaLnBrk="1" latinLnBrk="0" hangingPunct="1">
        <a:spcBef>
          <a:spcPct val="20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8pPr>
      <a:lvl9pPr marL="9253431" indent="-544319" algn="l" defTabSz="2177278" rtl="0" eaLnBrk="1" latinLnBrk="0" hangingPunct="1">
        <a:spcBef>
          <a:spcPct val="20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7727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88639" algn="l" defTabSz="217727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77278" algn="l" defTabSz="217727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65917" algn="l" defTabSz="217727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54556" algn="l" defTabSz="217727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43195" algn="l" defTabSz="217727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31834" algn="l" defTabSz="217727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20472" algn="l" defTabSz="217727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09111" algn="l" defTabSz="217727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emf"/><Relationship Id="rId5" Type="http://schemas.openxmlformats.org/officeDocument/2006/relationships/image" Target="../media/image6.png"/><Relationship Id="rId10" Type="http://schemas.openxmlformats.org/officeDocument/2006/relationships/image" Target="../media/image11.emf"/><Relationship Id="rId4" Type="http://schemas.openxmlformats.org/officeDocument/2006/relationships/image" Target="../media/image5.png"/><Relationship Id="rId9" Type="http://schemas.openxmlformats.org/officeDocument/2006/relationships/image" Target="../media/image10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armin.sk/default.asp?cls=stoitems&amp;stifulltext_search=and&amp;fulltext=forerunner+230,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hyperlink" Target="http://www.garmin.sk/default.asp?cls=stoitems&amp;stifulltext_search=and&amp;fulltext=forerunner+620" TargetMode="External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hyperlink" Target="http://www.garmin.sk/hrm-run-pulzomer-s-akcelerometrom_d3857.html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emf"/><Relationship Id="rId4" Type="http://schemas.openxmlformats.org/officeDocument/2006/relationships/image" Target="../media/image35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emf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71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12" Type="http://schemas.openxmlformats.org/officeDocument/2006/relationships/image" Target="../media/image7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5" Type="http://schemas.openxmlformats.org/officeDocument/2006/relationships/image" Target="../media/image63.pn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ziduliak@garmin.sk" TargetMode="External"/><Relationship Id="rId4" Type="http://schemas.openxmlformats.org/officeDocument/2006/relationships/hyperlink" Target="http://www.garmin.s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184" y="0"/>
            <a:ext cx="24519725" cy="13843428"/>
          </a:xfrm>
          <a:prstGeom prst="rect">
            <a:avLst/>
          </a:prstGeom>
        </p:spPr>
      </p:pic>
      <p:sp>
        <p:nvSpPr>
          <p:cNvPr id="21" name="Right Triangle 20"/>
          <p:cNvSpPr/>
          <p:nvPr/>
        </p:nvSpPr>
        <p:spPr>
          <a:xfrm>
            <a:off x="-112355" y="3303"/>
            <a:ext cx="24499530" cy="13840125"/>
          </a:xfrm>
          <a:prstGeom prst="rtTriangle">
            <a:avLst/>
          </a:prstGeom>
          <a:solidFill>
            <a:srgbClr val="17726F">
              <a:alpha val="5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1359885" y="9267034"/>
            <a:ext cx="3099168" cy="3099168"/>
          </a:xfrm>
          <a:prstGeom prst="ellipse">
            <a:avLst/>
          </a:prstGeom>
          <a:noFill/>
          <a:ln w="136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1584544" y="10061154"/>
            <a:ext cx="25240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solidFill>
                  <a:schemeClr val="bg1"/>
                </a:solidFill>
                <a:latin typeface="Swis721 LtCn BT" panose="020B0406020202030204" pitchFamily="34" charset="0"/>
              </a:rPr>
              <a:t> </a:t>
            </a:r>
            <a:r>
              <a:rPr lang="en-US" sz="9600" dirty="0">
                <a:solidFill>
                  <a:schemeClr val="bg1"/>
                </a:solidFill>
                <a:latin typeface="Swis721 BlkCn BT" panose="020B0806030502040204" pitchFamily="34" charset="0"/>
              </a:rPr>
              <a:t>230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893551" y="10061154"/>
            <a:ext cx="21852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 smtClean="0">
                <a:solidFill>
                  <a:schemeClr val="bg1"/>
                </a:solidFill>
                <a:latin typeface="Swis721 BlkCn BT" panose="020B0806030502040204" pitchFamily="34" charset="0"/>
              </a:rPr>
              <a:t>235 </a:t>
            </a:r>
            <a:endParaRPr lang="en-US" sz="9600" dirty="0">
              <a:solidFill>
                <a:schemeClr val="bg1"/>
              </a:solidFill>
              <a:latin typeface="Swis721 BlkCn BT" panose="020B080603050204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970407" y="10031788"/>
            <a:ext cx="21633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 smtClean="0">
                <a:solidFill>
                  <a:schemeClr val="bg1"/>
                </a:solidFill>
                <a:latin typeface="Swis721 BlkCn BT" panose="020B0806030502040204" pitchFamily="34" charset="0"/>
              </a:rPr>
              <a:t>630</a:t>
            </a:r>
            <a:endParaRPr lang="en-US" sz="9600" dirty="0">
              <a:solidFill>
                <a:schemeClr val="bg1"/>
              </a:solidFill>
              <a:latin typeface="Swis721 BlkCn BT" panose="020B0806030502040204" pitchFamily="34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436764" y="9267034"/>
            <a:ext cx="3099168" cy="3099168"/>
          </a:xfrm>
          <a:prstGeom prst="ellipse">
            <a:avLst/>
          </a:prstGeom>
          <a:noFill/>
          <a:ln w="136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9513643" y="9267034"/>
            <a:ext cx="3099168" cy="3099168"/>
          </a:xfrm>
          <a:prstGeom prst="ellipse">
            <a:avLst/>
          </a:prstGeom>
          <a:noFill/>
          <a:ln w="136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857" y="4182622"/>
            <a:ext cx="3813907" cy="1083733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584544" y="6156145"/>
            <a:ext cx="1030030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>
                <a:solidFill>
                  <a:schemeClr val="bg1"/>
                </a:solidFill>
                <a:latin typeface="Swis721 LtCn BT" panose="020B0406020202030204" pitchFamily="34" charset="0"/>
              </a:rPr>
              <a:t>FORERUNNER </a:t>
            </a:r>
          </a:p>
          <a:p>
            <a:r>
              <a:rPr lang="sk-SK" sz="7200" dirty="0" smtClean="0">
                <a:solidFill>
                  <a:schemeClr val="bg1"/>
                </a:solidFill>
                <a:latin typeface="Swis721 BlkCn BT" panose="020B0806030502040204" pitchFamily="34" charset="0"/>
              </a:rPr>
              <a:t>PRE BEŽCOV</a:t>
            </a:r>
            <a:endParaRPr lang="en-US" sz="7200" dirty="0">
              <a:solidFill>
                <a:schemeClr val="bg1"/>
              </a:solidFill>
              <a:latin typeface="Swis721 BlkCn BT" panose="020B080603050204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-112355" y="8525468"/>
            <a:ext cx="12725166" cy="45719"/>
          </a:xfrm>
          <a:prstGeom prst="rect">
            <a:avLst/>
          </a:prstGeom>
          <a:solidFill>
            <a:schemeClr val="bg1"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933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"/>
                            </p:stCondLst>
                            <p:childTnLst>
                              <p:par>
                                <p:cTn id="1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5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5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5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5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50"/>
                            </p:stCondLst>
                            <p:childTnLst>
                              <p:par>
                                <p:cTn id="24" presetID="21" presetClass="entr" presetSubtype="1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9" grpId="0" animBg="1"/>
      <p:bldP spid="12" grpId="0"/>
      <p:bldP spid="13" grpId="0"/>
      <p:bldP spid="14" grpId="0"/>
      <p:bldP spid="15" grpId="0" animBg="1"/>
      <p:bldP spid="18" grpId="0" animBg="1"/>
      <p:bldP spid="2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Runner Pictur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" y="-22297"/>
            <a:ext cx="24763476" cy="12536510"/>
          </a:xfrm>
          <a:prstGeom prst="rect">
            <a:avLst/>
          </a:prstGeom>
        </p:spPr>
      </p:pic>
      <p:sp>
        <p:nvSpPr>
          <p:cNvPr id="9" name="Right Triangle 8"/>
          <p:cNvSpPr/>
          <p:nvPr/>
        </p:nvSpPr>
        <p:spPr>
          <a:xfrm rot="5400000">
            <a:off x="6485570" y="-6546217"/>
            <a:ext cx="11400029" cy="24400005"/>
          </a:xfrm>
          <a:prstGeom prst="rtTriangle">
            <a:avLst/>
          </a:prstGeom>
          <a:solidFill>
            <a:srgbClr val="D9E025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2650787" y="9755356"/>
            <a:ext cx="103827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sk-SK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Helvetica"/>
              </a:rPr>
              <a:t>Samozrejmosťou je </a:t>
            </a:r>
            <a:r>
              <a:rPr lang="sk-SK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Helvetica"/>
              </a:rPr>
              <a:t>nízka hmotnosť, dlhá výdrž batérie </a:t>
            </a:r>
            <a:r>
              <a:rPr lang="sk-SK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Helvetica"/>
              </a:rPr>
              <a:t>a komfortné prevedenie s originálnym dizajnom pre dámy aj </a:t>
            </a:r>
            <a:r>
              <a:rPr lang="sk-SK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Helvetica"/>
              </a:rPr>
              <a:t>pánov.</a:t>
            </a:r>
            <a:endParaRPr lang="en-US" dirty="0">
              <a:latin typeface="Swis721 BT" panose="020B05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650787" y="5097482"/>
            <a:ext cx="98529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sk-SK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Helvetica"/>
              </a:rPr>
              <a:t>Nadšenci behu dnes od športových hodiniek očakávajú základné nastavenie </a:t>
            </a:r>
            <a:r>
              <a:rPr lang="sk-SK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Helvetica"/>
              </a:rPr>
              <a:t>dátových výstupov, základné funkcie </a:t>
            </a:r>
            <a:r>
              <a:rPr lang="sk-SK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Helvetica"/>
              </a:rPr>
              <a:t>športtestera</a:t>
            </a:r>
            <a:r>
              <a:rPr lang="sk-SK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Helvetica"/>
              </a:rPr>
              <a:t>, </a:t>
            </a:r>
            <a:r>
              <a:rPr lang="sk-SK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Helvetica"/>
              </a:rPr>
              <a:t>doplnené bežné funkcie </a:t>
            </a:r>
            <a:r>
              <a:rPr lang="sk-SK" sz="3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Helvetica"/>
              </a:rPr>
              <a:t>smart</a:t>
            </a:r>
            <a:r>
              <a:rPr lang="sk-SK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Helvetica"/>
              </a:rPr>
              <a:t> </a:t>
            </a:r>
            <a:r>
              <a:rPr lang="sk-SK" sz="3600" b="1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Helvetica"/>
              </a:rPr>
              <a:t>hodiniek </a:t>
            </a:r>
            <a:endParaRPr lang="sk-SK" sz="3600" b="1" smtClean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Helvetica"/>
            </a:endParaRPr>
          </a:p>
          <a:p>
            <a:pPr marL="0" lvl="1"/>
            <a:r>
              <a:rPr lang="sk-SK" sz="36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Helvetica"/>
              </a:rPr>
              <a:t>s </a:t>
            </a:r>
            <a:r>
              <a:rPr lang="sk-SK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Helvetica"/>
              </a:rPr>
              <a:t>monitorom dennej aktivity</a:t>
            </a:r>
            <a:r>
              <a:rPr lang="sk-SK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Helvetica"/>
              </a:rPr>
              <a:t>. Samozrejmosťou je </a:t>
            </a:r>
            <a:r>
              <a:rPr lang="sk-SK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Helvetica"/>
              </a:rPr>
              <a:t>nízka hmotnosť </a:t>
            </a:r>
            <a:r>
              <a:rPr lang="sk-SK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Helvetica"/>
              </a:rPr>
              <a:t>a komfortné prevedenie s originálnym dizajnom.</a:t>
            </a:r>
          </a:p>
        </p:txBody>
      </p:sp>
      <p:sp>
        <p:nvSpPr>
          <p:cNvPr id="8" name="Rectangle 7"/>
          <p:cNvSpPr/>
          <p:nvPr/>
        </p:nvSpPr>
        <p:spPr>
          <a:xfrm>
            <a:off x="12807041" y="12374465"/>
            <a:ext cx="17297284" cy="53740"/>
          </a:xfrm>
          <a:prstGeom prst="rect">
            <a:avLst/>
          </a:prstGeom>
          <a:solidFill>
            <a:srgbClr val="D9E025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810217" y="10094491"/>
            <a:ext cx="2333714" cy="2333714"/>
          </a:xfrm>
          <a:prstGeom prst="ellipse">
            <a:avLst/>
          </a:prstGeom>
          <a:noFill/>
          <a:ln w="136525">
            <a:solidFill>
              <a:srgbClr val="D9E0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2991045" y="10739095"/>
            <a:ext cx="1811142" cy="110799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600" dirty="0">
                <a:solidFill>
                  <a:srgbClr val="D9E025"/>
                </a:solidFill>
                <a:latin typeface="Swis721 LtCn BT" panose="020B0406020202030204" pitchFamily="34" charset="0"/>
              </a:rPr>
              <a:t> </a:t>
            </a:r>
            <a:r>
              <a:rPr lang="en-US" sz="6600" dirty="0">
                <a:solidFill>
                  <a:srgbClr val="D9E025"/>
                </a:solidFill>
                <a:latin typeface="Swis721 BlkCn BT" panose="020B0806030502040204" pitchFamily="34" charset="0"/>
              </a:rPr>
              <a:t>230 </a:t>
            </a:r>
          </a:p>
        </p:txBody>
      </p:sp>
      <p:sp>
        <p:nvSpPr>
          <p:cNvPr id="15" name="Oval 14"/>
          <p:cNvSpPr/>
          <p:nvPr/>
        </p:nvSpPr>
        <p:spPr>
          <a:xfrm>
            <a:off x="7545387" y="10094491"/>
            <a:ext cx="2333714" cy="2333714"/>
          </a:xfrm>
          <a:prstGeom prst="ellipse">
            <a:avLst/>
          </a:prstGeom>
          <a:noFill/>
          <a:ln w="136525">
            <a:solidFill>
              <a:srgbClr val="D9E0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7726215" y="10739095"/>
            <a:ext cx="181114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>
                <a:solidFill>
                  <a:srgbClr val="D9E025"/>
                </a:solidFill>
                <a:latin typeface="Swis721 LtCn BT" panose="020B0406020202030204" pitchFamily="34" charset="0"/>
              </a:rPr>
              <a:t> </a:t>
            </a:r>
            <a:r>
              <a:rPr lang="en-US" sz="6600" dirty="0" smtClean="0">
                <a:solidFill>
                  <a:srgbClr val="D9E025"/>
                </a:solidFill>
                <a:latin typeface="Swis721 BlkCn BT" panose="020B0806030502040204" pitchFamily="34" charset="0"/>
              </a:rPr>
              <a:t>235 </a:t>
            </a:r>
            <a:endParaRPr lang="en-US" sz="6600" dirty="0">
              <a:solidFill>
                <a:srgbClr val="D9E025"/>
              </a:solidFill>
              <a:latin typeface="Swis721 BlkCn BT" panose="020B0806030502040204" pitchFamily="34" charset="0"/>
            </a:endParaRPr>
          </a:p>
        </p:txBody>
      </p:sp>
      <p:pic>
        <p:nvPicPr>
          <p:cNvPr id="22" name="Marsal Watch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988" y="2825347"/>
            <a:ext cx="4848884" cy="7676427"/>
          </a:xfrm>
          <a:prstGeom prst="rect">
            <a:avLst/>
          </a:prstGeom>
        </p:spPr>
      </p:pic>
      <p:pic>
        <p:nvPicPr>
          <p:cNvPr id="24" name="Purple Activity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211" y="2865580"/>
            <a:ext cx="4522401" cy="7854696"/>
          </a:xfrm>
          <a:prstGeom prst="rect">
            <a:avLst/>
          </a:prstGeom>
        </p:spPr>
      </p:pic>
      <p:pic>
        <p:nvPicPr>
          <p:cNvPr id="25" name="Purple Notifications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413" y="2862816"/>
            <a:ext cx="4522400" cy="7854696"/>
          </a:xfrm>
          <a:prstGeom prst="rect">
            <a:avLst/>
          </a:prstGeom>
        </p:spPr>
      </p:pic>
      <p:pic>
        <p:nvPicPr>
          <p:cNvPr id="26" name="Marsala HRM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737" y="2971800"/>
            <a:ext cx="4501546" cy="644085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386" y="2890890"/>
            <a:ext cx="4522401" cy="7854696"/>
          </a:xfrm>
          <a:prstGeom prst="rect">
            <a:avLst/>
          </a:prstGeom>
        </p:spPr>
      </p:pic>
      <p:pic>
        <p:nvPicPr>
          <p:cNvPr id="33" name="Picture 32" hidden="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05637" y="5105400"/>
            <a:ext cx="2553750" cy="1575000"/>
          </a:xfrm>
          <a:prstGeom prst="rect">
            <a:avLst/>
          </a:prstGeom>
        </p:spPr>
      </p:pic>
      <p:pic>
        <p:nvPicPr>
          <p:cNvPr id="37" name="Clock Screen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39987" y="4907280"/>
            <a:ext cx="3059636" cy="2560320"/>
          </a:xfrm>
          <a:prstGeom prst="rect">
            <a:avLst/>
          </a:prstGeom>
        </p:spPr>
      </p:pic>
      <p:pic>
        <p:nvPicPr>
          <p:cNvPr id="36" name="Smart Phone NOtification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39987" y="4876800"/>
            <a:ext cx="3055218" cy="2556623"/>
          </a:xfrm>
          <a:prstGeom prst="rect">
            <a:avLst/>
          </a:prstGeom>
        </p:spPr>
      </p:pic>
      <p:pic>
        <p:nvPicPr>
          <p:cNvPr id="38" name="Activity Tracki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28951" y="4876800"/>
            <a:ext cx="3059636" cy="256032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51692" y="11688425"/>
            <a:ext cx="1463772" cy="1479560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12650787" y="1600200"/>
            <a:ext cx="1097610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/>
            <a:r>
              <a:rPr lang="sk-SK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Helvetica"/>
              </a:rPr>
              <a:t>Nové série športových (bežeckých) hodiniek</a:t>
            </a:r>
            <a:r>
              <a:rPr 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Helvetica"/>
              </a:rPr>
              <a:t> Forerunner </a:t>
            </a:r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Helvetica"/>
              </a:rPr>
              <a:t>230 &amp; 235 </a:t>
            </a:r>
            <a:r>
              <a:rPr lang="sk-SK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Helvetica"/>
              </a:rPr>
              <a:t>sú primárne určené (optimalizované) pre začínajúcich až pokročilých bežcov, ktorí sa rozhodli „prijať“ nové výzvy a potrebujú motiváciu pre svoj tréning na preteky</a:t>
            </a:r>
            <a:r>
              <a:rPr lang="sk-SK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Helvetica"/>
              </a:rPr>
              <a:t>.</a:t>
            </a:r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1311210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"/>
                            </p:stCondLst>
                            <p:childTnLst>
                              <p:par>
                                <p:cTn id="28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00"/>
                            </p:stCondLst>
                            <p:childTnLst>
                              <p:par>
                                <p:cTn id="3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00"/>
                            </p:stCondLst>
                            <p:childTnLst>
                              <p:par>
                                <p:cTn id="42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800"/>
                            </p:stCondLst>
                            <p:childTnLst>
                              <p:par>
                                <p:cTn id="5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300"/>
                            </p:stCondLst>
                            <p:childTnLst>
                              <p:par>
                                <p:cTn id="6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800"/>
                            </p:stCondLst>
                            <p:childTnLst>
                              <p:par>
                                <p:cTn id="6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/>
      <p:bldP spid="8" grpId="0" animBg="1"/>
      <p:bldP spid="10" grpId="0" animBg="1"/>
      <p:bldP spid="11" grpId="0"/>
      <p:bldP spid="15" grpId="0" animBg="1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87088" y="4822262"/>
            <a:ext cx="12160995" cy="8334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en-US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GPS </a:t>
            </a:r>
            <a:r>
              <a:rPr lang="en-US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+ </a:t>
            </a:r>
            <a:r>
              <a:rPr lang="en-US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GLONASS</a:t>
            </a:r>
            <a:endParaRPr lang="sk-SK" sz="32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ANT+ pre pripojenie snímačov (</a:t>
            </a:r>
            <a:r>
              <a:rPr lang="sk-SK" sz="32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pulzomer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, tempe a pod.)</a:t>
            </a: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Používateľské rozhranie v slovenčine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en-US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S</a:t>
            </a:r>
            <a:r>
              <a:rPr lang="sk-SK" sz="32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mart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-notifikácie z pripojeného </a:t>
            </a:r>
            <a:r>
              <a:rPr lang="sk-SK" sz="32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smartfónu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(Bluetooth)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Monitor dennej aktivity (</a:t>
            </a:r>
            <a:r>
              <a:rPr lang="sk-SK" sz="32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krokomer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+ výzva na pohyb)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Podpora </a:t>
            </a:r>
            <a:r>
              <a:rPr lang="en-US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Connect IQ: 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stiahnite si nové pozadia displeja pre vaše hodinky, mini-aplikácie a ďalšie (napr. </a:t>
            </a:r>
            <a:r>
              <a:rPr lang="sk-SK" sz="32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widget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s počasím)</a:t>
            </a: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en-US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VO2 Max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(odhad)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Zobrazenie zón pulzu na stupnici (animované) </a:t>
            </a:r>
            <a:endParaRPr lang="en-US" sz="32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Zvukové a vibračné upozornenie (alarmy)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O </a:t>
            </a:r>
            <a:r>
              <a:rPr lang="en-US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44</a:t>
            </a:r>
            <a:r>
              <a:rPr lang="en-US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% 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väčší displej v porovnaní s </a:t>
            </a:r>
            <a:r>
              <a:rPr lang="sk-SK" sz="32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Forerunner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220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Predĺžená výdrž batérie</a:t>
            </a:r>
            <a:r>
              <a:rPr lang="en-US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: 12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h s GPS</a:t>
            </a:r>
            <a:r>
              <a:rPr lang="en-US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/12 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týždňov režim hodinky 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350696" indent="-350696">
              <a:spcBef>
                <a:spcPct val="20000"/>
              </a:spcBef>
            </a:pP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</a:endParaRPr>
          </a:p>
        </p:txBody>
      </p:sp>
      <p:sp>
        <p:nvSpPr>
          <p:cNvPr id="5" name="Right Triangle 4"/>
          <p:cNvSpPr/>
          <p:nvPr/>
        </p:nvSpPr>
        <p:spPr>
          <a:xfrm rot="5400000" flipH="1" flipV="1">
            <a:off x="12308681" y="1637505"/>
            <a:ext cx="13716001" cy="10440986"/>
          </a:xfrm>
          <a:prstGeom prst="rtTriangle">
            <a:avLst/>
          </a:prstGeom>
          <a:solidFill>
            <a:srgbClr val="9775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1982787" y="1219200"/>
            <a:ext cx="2819400" cy="2819400"/>
          </a:xfrm>
          <a:prstGeom prst="ellipse">
            <a:avLst/>
          </a:prstGeom>
          <a:noFill/>
          <a:ln w="200025">
            <a:solidFill>
              <a:srgbClr val="9775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544615" y="2006873"/>
            <a:ext cx="1876572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solidFill>
                  <a:srgbClr val="C6B2EC"/>
                </a:solidFill>
                <a:latin typeface="Swis721 BlkCn BT" panose="020B0806030502040204" pitchFamily="34" charset="0"/>
              </a:rPr>
              <a:t>230 </a:t>
            </a:r>
            <a:endParaRPr lang="en-US" sz="8000" dirty="0">
              <a:solidFill>
                <a:srgbClr val="C6B2EC"/>
              </a:solidFill>
              <a:latin typeface="Swis721 BlkCn BT" panose="020B0806030502040204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13565982" y="-457202"/>
            <a:ext cx="11201398" cy="14630399"/>
          </a:xfrm>
          <a:prstGeom prst="line">
            <a:avLst/>
          </a:prstGeom>
          <a:ln w="196850">
            <a:solidFill>
              <a:srgbClr val="C6B2E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Shadwo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5763" y="10591801"/>
            <a:ext cx="5170507" cy="1295396"/>
          </a:xfrm>
          <a:prstGeom prst="rect">
            <a:avLst/>
          </a:prstGeom>
          <a:effectLst/>
        </p:spPr>
      </p:pic>
      <p:pic>
        <p:nvPicPr>
          <p:cNvPr id="10" name="Watch" hidden="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5387" y="2204358"/>
            <a:ext cx="7038987" cy="9144000"/>
          </a:xfrm>
          <a:prstGeom prst="rect">
            <a:avLst/>
          </a:prstGeom>
        </p:spPr>
      </p:pic>
      <p:pic>
        <p:nvPicPr>
          <p:cNvPr id="14" name="Smart No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5386" y="2204358"/>
            <a:ext cx="7038987" cy="9144000"/>
          </a:xfrm>
          <a:prstGeom prst="rect">
            <a:avLst/>
          </a:prstGeom>
        </p:spPr>
      </p:pic>
      <p:pic>
        <p:nvPicPr>
          <p:cNvPr id="15" name="Activity Tracki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5387" y="2204358"/>
            <a:ext cx="7038987" cy="9144000"/>
          </a:xfrm>
          <a:prstGeom prst="rect">
            <a:avLst/>
          </a:prstGeom>
        </p:spPr>
      </p:pic>
      <p:pic>
        <p:nvPicPr>
          <p:cNvPr id="16" name="Weather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5385" y="2204358"/>
            <a:ext cx="7038987" cy="9144000"/>
          </a:xfrm>
          <a:prstGeom prst="rect">
            <a:avLst/>
          </a:prstGeom>
        </p:spPr>
      </p:pic>
      <p:pic>
        <p:nvPicPr>
          <p:cNvPr id="17" name="VO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5387" y="2204358"/>
            <a:ext cx="7038987" cy="9144000"/>
          </a:xfrm>
          <a:prstGeom prst="rect">
            <a:avLst/>
          </a:prstGeom>
        </p:spPr>
      </p:pic>
      <p:pic>
        <p:nvPicPr>
          <p:cNvPr id="18" name="Running Data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5384" y="2204358"/>
            <a:ext cx="7038987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37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50"/>
                            </p:stCondLst>
                            <p:childTnLst>
                              <p:par>
                                <p:cTn id="18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"/>
                            </p:stCondLst>
                            <p:childTnLst>
                              <p:par>
                                <p:cTn id="3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00"/>
                            </p:stCondLst>
                            <p:childTnLst>
                              <p:par>
                                <p:cTn id="38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50"/>
                            </p:stCondLst>
                            <p:childTnLst>
                              <p:par>
                                <p:cTn id="4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00"/>
                            </p:stCondLst>
                            <p:childTnLst>
                              <p:par>
                                <p:cTn id="48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50"/>
                            </p:stCondLst>
                            <p:childTnLst>
                              <p:par>
                                <p:cTn id="5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950"/>
                            </p:stCondLst>
                            <p:childTnLst>
                              <p:par>
                                <p:cTn id="6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200"/>
                            </p:stCondLst>
                            <p:childTnLst>
                              <p:par>
                                <p:cTn id="68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50"/>
                            </p:stCondLst>
                            <p:childTnLst>
                              <p:par>
                                <p:cTn id="7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5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5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700"/>
                            </p:stCondLst>
                            <p:childTnLst>
                              <p:par>
                                <p:cTn id="78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5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5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950"/>
                            </p:stCondLst>
                            <p:childTnLst>
                              <p:par>
                                <p:cTn id="8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5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5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2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200"/>
                            </p:stCondLst>
                            <p:childTnLst>
                              <p:par>
                                <p:cTn id="9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2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200"/>
                            </p:stCondLst>
                            <p:childTnLst>
                              <p:par>
                                <p:cTn id="9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20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200"/>
                            </p:stCondLst>
                            <p:childTnLst>
                              <p:par>
                                <p:cTn id="10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700"/>
                            </p:stCondLst>
                            <p:childTnLst>
                              <p:par>
                                <p:cTn id="11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7587" y="1447800"/>
            <a:ext cx="9832086" cy="116586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30188" y="3943552"/>
            <a:ext cx="11658599" cy="10458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2857" lvl="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200" b="1" dirty="0">
                <a:hlinkClick r:id="rId3"/>
              </a:rPr>
              <a:t>&gt; </a:t>
            </a:r>
            <a:r>
              <a:rPr lang="sk-SK" sz="3200" b="1" dirty="0" err="1">
                <a:hlinkClick r:id="rId3"/>
              </a:rPr>
              <a:t>Forerunner</a:t>
            </a:r>
            <a:r>
              <a:rPr lang="sk-SK" sz="3200" b="1" dirty="0">
                <a:hlinkClick r:id="rId3"/>
              </a:rPr>
              <a:t>® 230</a:t>
            </a:r>
            <a:r>
              <a:rPr lang="sk-SK" sz="3200" dirty="0"/>
              <a:t> dopĺňa model </a:t>
            </a:r>
            <a:r>
              <a:rPr lang="sk-SK" sz="3200" dirty="0" err="1"/>
              <a:t>Forerunner</a:t>
            </a:r>
            <a:r>
              <a:rPr lang="sk-SK" sz="3200" dirty="0"/>
              <a:t>® 235 so </a:t>
            </a:r>
            <a:r>
              <a:rPr lang="sk-SK" sz="3200" b="1" dirty="0"/>
              <a:t>snímaním pulzu na </a:t>
            </a:r>
            <a:r>
              <a:rPr lang="sk-SK" sz="3200" b="1" dirty="0" smtClean="0"/>
              <a:t>zápästí</a:t>
            </a:r>
            <a:endParaRPr lang="en-US" sz="3200" b="1" i="1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en-US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GPS + GLONASS</a:t>
            </a:r>
            <a:endParaRPr lang="sk-SK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ANT+ pre pripojenie snímačov (</a:t>
            </a:r>
            <a:r>
              <a:rPr lang="sk-SK" sz="3200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pulzomer</a:t>
            </a: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, tempe a pod.)</a:t>
            </a: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Používateľské rozhranie v slovenčine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en-US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S</a:t>
            </a:r>
            <a:r>
              <a:rPr lang="sk-SK" sz="3200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mart</a:t>
            </a: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-notifikácie z pripojeného </a:t>
            </a:r>
            <a:r>
              <a:rPr lang="sk-SK" sz="3200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smartfónu</a:t>
            </a: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(Bluetooth)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Monitor dennej aktivity (</a:t>
            </a:r>
            <a:r>
              <a:rPr lang="sk-SK" sz="3200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krokomer</a:t>
            </a: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+ výzva na pohyb)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Podpora </a:t>
            </a:r>
            <a:r>
              <a:rPr lang="en-US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Connect IQ: </a:t>
            </a: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stiahnite si nové pozadia displeja pre vaše hodinky, mini-aplikácie a ďalšie (napr. </a:t>
            </a:r>
            <a:r>
              <a:rPr lang="sk-SK" sz="3200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widget</a:t>
            </a: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s počasím)</a:t>
            </a: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en-US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VO2 Max</a:t>
            </a: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(odhad)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Zobrazenie zón pulzu na stupnici (animované) 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Zvukové a vibračné upozornenie (alarmy)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O </a:t>
            </a:r>
            <a:r>
              <a:rPr lang="en-US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44% </a:t>
            </a: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väčší displej v porovnaní s </a:t>
            </a:r>
            <a:r>
              <a:rPr lang="sk-SK" sz="3200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Forerunner</a:t>
            </a: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220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Predĺžená výdrž batérie</a:t>
            </a:r>
            <a:r>
              <a:rPr lang="en-US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: 12</a:t>
            </a: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h s GPS</a:t>
            </a:r>
            <a:r>
              <a:rPr lang="en-US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/12 </a:t>
            </a: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týždňov režim hodinky 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350696" indent="-350696">
              <a:spcBef>
                <a:spcPct val="20000"/>
              </a:spcBef>
            </a:pP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</a:endParaRPr>
          </a:p>
        </p:txBody>
      </p:sp>
      <p:sp>
        <p:nvSpPr>
          <p:cNvPr id="5" name="Right Triangle 4"/>
          <p:cNvSpPr/>
          <p:nvPr/>
        </p:nvSpPr>
        <p:spPr>
          <a:xfrm rot="5400000" flipH="1" flipV="1">
            <a:off x="12308681" y="1637505"/>
            <a:ext cx="13716001" cy="10440986"/>
          </a:xfrm>
          <a:prstGeom prst="rtTriangle">
            <a:avLst/>
          </a:prstGeom>
          <a:solidFill>
            <a:srgbClr val="7520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763587" y="533400"/>
            <a:ext cx="2819400" cy="2819400"/>
          </a:xfrm>
          <a:prstGeom prst="ellipse">
            <a:avLst/>
          </a:prstGeom>
          <a:noFill/>
          <a:ln w="2000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325415" y="1321073"/>
            <a:ext cx="1876572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solidFill>
                  <a:srgbClr val="752024"/>
                </a:solidFill>
                <a:latin typeface="Swis721 BlkCn BT" panose="020B0806030502040204" pitchFamily="34" charset="0"/>
              </a:rPr>
              <a:t>235</a:t>
            </a:r>
            <a:r>
              <a:rPr lang="en-US" sz="8000" dirty="0" smtClean="0">
                <a:solidFill>
                  <a:srgbClr val="C6B2EC"/>
                </a:solidFill>
                <a:latin typeface="Swis721 BlkCn BT" panose="020B0806030502040204" pitchFamily="34" charset="0"/>
              </a:rPr>
              <a:t> </a:t>
            </a:r>
            <a:endParaRPr lang="en-US" sz="8000" dirty="0">
              <a:solidFill>
                <a:srgbClr val="C6B2EC"/>
              </a:solidFill>
              <a:latin typeface="Swis721 BlkCn BT" panose="020B0806030502040204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13565982" y="-457202"/>
            <a:ext cx="11201398" cy="14630399"/>
          </a:xfrm>
          <a:prstGeom prst="line">
            <a:avLst/>
          </a:prstGeom>
          <a:ln w="1968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Watch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9987" y="2362200"/>
            <a:ext cx="6400800" cy="1013331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7336" y="2601686"/>
            <a:ext cx="5884851" cy="84201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15472" y="1447800"/>
            <a:ext cx="1167715" cy="1180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816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5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"/>
                            </p:stCondLst>
                            <p:childTnLst>
                              <p:par>
                                <p:cTn id="32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unner Pi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" y="-32658"/>
            <a:ext cx="24001475" cy="11113181"/>
          </a:xfrm>
          <a:prstGeom prst="rect">
            <a:avLst/>
          </a:prstGeom>
        </p:spPr>
      </p:pic>
      <p:sp>
        <p:nvSpPr>
          <p:cNvPr id="9" name="Right Triangle 8"/>
          <p:cNvSpPr/>
          <p:nvPr/>
        </p:nvSpPr>
        <p:spPr>
          <a:xfrm rot="5400000">
            <a:off x="6498307" y="-6511137"/>
            <a:ext cx="11377732" cy="24400007"/>
          </a:xfrm>
          <a:prstGeom prst="rtTriangle">
            <a:avLst/>
          </a:prstGeom>
          <a:solidFill>
            <a:srgbClr val="C0F1F5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1916921" y="10058400"/>
            <a:ext cx="1097610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/>
            <a:r>
              <a:rPr lang="sk-SK" sz="3600" dirty="0">
                <a:latin typeface="Swis721 BT" panose="020B0504020202020204"/>
              </a:rPr>
              <a:t>Nová generácia ultraľahkých športových hodiniek GPS, ktoré svojou výbavou nadväzujú na TOP modely bežeckých hodiniek zo série </a:t>
            </a:r>
            <a:r>
              <a:rPr lang="sk-SK" sz="3600" dirty="0">
                <a:latin typeface="Swis721 BT" panose="020B0504020202020204"/>
                <a:hlinkClick r:id="rId3"/>
              </a:rPr>
              <a:t>&gt;</a:t>
            </a:r>
            <a:r>
              <a:rPr lang="sk-SK" sz="3600" dirty="0" err="1">
                <a:latin typeface="Swis721 BT" panose="020B0504020202020204"/>
                <a:hlinkClick r:id="rId3"/>
              </a:rPr>
              <a:t>Forerunner</a:t>
            </a:r>
            <a:r>
              <a:rPr lang="sk-SK" sz="3600" dirty="0">
                <a:latin typeface="Swis721 BT" panose="020B0504020202020204"/>
                <a:hlinkClick r:id="rId3"/>
              </a:rPr>
              <a:t>® 620</a:t>
            </a:r>
            <a:r>
              <a:rPr lang="sk-SK" sz="3600" dirty="0">
                <a:latin typeface="Swis721 BT" panose="020B0504020202020204"/>
              </a:rPr>
              <a:t>. </a:t>
            </a:r>
            <a:r>
              <a:rPr lang="sk-SK" sz="3600" dirty="0" err="1">
                <a:latin typeface="Swis721 BT" panose="020B0504020202020204"/>
              </a:rPr>
              <a:t>Forerunner</a:t>
            </a:r>
            <a:r>
              <a:rPr lang="sk-SK" sz="3600" dirty="0">
                <a:latin typeface="Swis721 BT" panose="020B0504020202020204"/>
              </a:rPr>
              <a:t>® 630 poskytuje pokročilú funkcionalitou hlavne pre bežecký tréning. </a:t>
            </a:r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/>
              <a:cs typeface="Helvetica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031888" y="12374465"/>
            <a:ext cx="17297284" cy="53740"/>
          </a:xfrm>
          <a:prstGeom prst="rect">
            <a:avLst/>
          </a:prstGeom>
          <a:solidFill>
            <a:srgbClr val="C0F1F5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4392759" y="10094491"/>
            <a:ext cx="2333714" cy="2333714"/>
          </a:xfrm>
          <a:prstGeom prst="ellipse">
            <a:avLst/>
          </a:prstGeom>
          <a:noFill/>
          <a:ln w="136525">
            <a:solidFill>
              <a:srgbClr val="C0F1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573587" y="10739095"/>
            <a:ext cx="1811142" cy="110799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600" dirty="0" smtClean="0">
                <a:solidFill>
                  <a:srgbClr val="D9E025"/>
                </a:solidFill>
                <a:latin typeface="Swis721 LtCn BT" panose="020B0406020202030204" pitchFamily="34" charset="0"/>
              </a:rPr>
              <a:t> </a:t>
            </a:r>
            <a:r>
              <a:rPr lang="en-US" sz="6600" dirty="0" smtClean="0">
                <a:solidFill>
                  <a:srgbClr val="C0F1F5"/>
                </a:solidFill>
                <a:latin typeface="Swis721 BlkCn BT" panose="020B0806030502040204" pitchFamily="34" charset="0"/>
              </a:rPr>
              <a:t>630 </a:t>
            </a:r>
            <a:endParaRPr lang="en-US" sz="6600" dirty="0">
              <a:solidFill>
                <a:srgbClr val="C0F1F5"/>
              </a:solidFill>
              <a:latin typeface="Swis721 BlkCn BT" panose="020B080603050204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1888787" y="685800"/>
            <a:ext cx="115062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/>
            <a:r>
              <a:rPr lang="sk-SK" sz="3600" dirty="0" err="1">
                <a:latin typeface="Swis721 BT" panose="020B0504020202020204"/>
              </a:rPr>
              <a:t>Forerunner</a:t>
            </a:r>
            <a:r>
              <a:rPr lang="sk-SK" sz="3600" dirty="0">
                <a:latin typeface="Swis721 BT" panose="020B0504020202020204"/>
              </a:rPr>
              <a:t>® 630 je pripravený poskytnúť všetkým bežcom detailnú analýzu trasy, techniky behu a dokáže </a:t>
            </a:r>
            <a:r>
              <a:rPr lang="sk-SK" sz="3600">
                <a:latin typeface="Swis721 BT" panose="020B0504020202020204"/>
              </a:rPr>
              <a:t>odhadnúť </a:t>
            </a:r>
            <a:r>
              <a:rPr lang="sk-SK" sz="3600" smtClean="0">
                <a:latin typeface="Swis721 BT" panose="020B0504020202020204"/>
              </a:rPr>
              <a:t>váš </a:t>
            </a:r>
            <a:r>
              <a:rPr lang="sk-SK" sz="3600" dirty="0">
                <a:latin typeface="Swis721 BT" panose="020B0504020202020204"/>
              </a:rPr>
              <a:t>reálny potenciál s cieľom napomáhať pri dosahovaní stanovených </a:t>
            </a:r>
            <a:r>
              <a:rPr lang="sk-SK" sz="3600" dirty="0" smtClean="0">
                <a:latin typeface="Swis721 BT" panose="020B0504020202020204"/>
              </a:rPr>
              <a:t>výkonnostných cieľov.</a:t>
            </a:r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/>
              <a:cs typeface="Helvetica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1881142" y="3124200"/>
            <a:ext cx="11513845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/>
            <a:r>
              <a:rPr lang="sk-SK" sz="3600" dirty="0">
                <a:latin typeface="Swis721 BT" panose="020B0504020202020204"/>
              </a:rPr>
              <a:t>Po pripojení </a:t>
            </a:r>
            <a:r>
              <a:rPr lang="sk-SK" sz="3600" dirty="0" err="1">
                <a:latin typeface="Swis721 BT" panose="020B0504020202020204"/>
              </a:rPr>
              <a:t>pulzomera</a:t>
            </a:r>
            <a:r>
              <a:rPr lang="sk-SK" sz="3600" dirty="0">
                <a:latin typeface="Swis721 BT" panose="020B0504020202020204"/>
              </a:rPr>
              <a:t> </a:t>
            </a:r>
            <a:r>
              <a:rPr lang="sk-SK" sz="3600" b="1" dirty="0">
                <a:latin typeface="Swis721 BT" panose="020B0504020202020204"/>
                <a:hlinkClick r:id="rId4"/>
              </a:rPr>
              <a:t>&gt; &gt;HRM-Run™&lt; &lt; </a:t>
            </a:r>
            <a:r>
              <a:rPr lang="sk-SK" sz="3600" dirty="0">
                <a:latin typeface="Swis721 BT" panose="020B0504020202020204"/>
              </a:rPr>
              <a:t>(nie je v balení) zabezpečí zobrazenie revolučnej analýzy metriky behu - </a:t>
            </a:r>
            <a:r>
              <a:rPr lang="sk-SK" sz="3600" b="1" dirty="0">
                <a:latin typeface="Swis721 BT" panose="020B0504020202020204"/>
              </a:rPr>
              <a:t>Running Dynamics</a:t>
            </a:r>
            <a:r>
              <a:rPr lang="sk-SK" sz="3600" dirty="0">
                <a:latin typeface="Swis721 BT" panose="020B0504020202020204"/>
              </a:rPr>
              <a:t> (Doba kontaktu so zemou, Vertikálna oscilácia, Kadencia behu) + pokročilej metriky behu </a:t>
            </a:r>
            <a:r>
              <a:rPr lang="sk-SK" sz="3600" b="1" dirty="0" err="1">
                <a:latin typeface="Swis721 BT" panose="020B0504020202020204"/>
              </a:rPr>
              <a:t>Advanced</a:t>
            </a:r>
            <a:r>
              <a:rPr lang="sk-SK" sz="3600" b="1" dirty="0">
                <a:latin typeface="Swis721 BT" panose="020B0504020202020204"/>
              </a:rPr>
              <a:t> </a:t>
            </a:r>
            <a:r>
              <a:rPr lang="sk-SK" sz="3600" b="1" dirty="0" err="1">
                <a:latin typeface="Swis721 BT" panose="020B0504020202020204"/>
              </a:rPr>
              <a:t>Running</a:t>
            </a:r>
            <a:r>
              <a:rPr lang="sk-SK" sz="3600" b="1" dirty="0">
                <a:latin typeface="Swis721 BT" panose="020B0504020202020204"/>
              </a:rPr>
              <a:t> </a:t>
            </a:r>
            <a:r>
              <a:rPr lang="sk-SK" sz="3600" b="1" dirty="0" smtClean="0">
                <a:latin typeface="Swis721 BT" panose="020B0504020202020204"/>
              </a:rPr>
              <a:t>Dynamics,</a:t>
            </a:r>
            <a:r>
              <a:rPr lang="sk-SK" sz="3600" dirty="0">
                <a:latin typeface="Swis721 BT" panose="020B0504020202020204"/>
              </a:rPr>
              <a:t> </a:t>
            </a:r>
            <a:r>
              <a:rPr lang="sk-SK" sz="3600" dirty="0" smtClean="0">
                <a:latin typeface="Swis721 BT" panose="020B0504020202020204"/>
              </a:rPr>
              <a:t>ktorá </a:t>
            </a:r>
            <a:r>
              <a:rPr lang="sk-SK" sz="3600" dirty="0">
                <a:latin typeface="Swis721 BT" panose="020B0504020202020204"/>
              </a:rPr>
              <a:t>prináša ďalšie komplexné merania - </a:t>
            </a:r>
            <a:r>
              <a:rPr lang="sk-SK" sz="3600" b="1" dirty="0">
                <a:latin typeface="Swis721 BT" panose="020B0504020202020204"/>
              </a:rPr>
              <a:t>dĺžka kroku</a:t>
            </a:r>
            <a:r>
              <a:rPr lang="sk-SK" sz="3600" dirty="0">
                <a:latin typeface="Swis721 BT" panose="020B0504020202020204"/>
              </a:rPr>
              <a:t>, </a:t>
            </a:r>
            <a:r>
              <a:rPr lang="sk-SK" sz="3600" b="1" dirty="0">
                <a:latin typeface="Swis721 BT" panose="020B0504020202020204"/>
              </a:rPr>
              <a:t>rovnováha doby kontaktu so zemou - Ľ/P noha</a:t>
            </a:r>
            <a:r>
              <a:rPr lang="sk-SK" sz="3600" dirty="0">
                <a:latin typeface="Swis721 BT" panose="020B0504020202020204"/>
              </a:rPr>
              <a:t> a </a:t>
            </a:r>
            <a:r>
              <a:rPr lang="sk-SK" sz="3600" b="1" dirty="0">
                <a:latin typeface="Swis721 BT" panose="020B0504020202020204"/>
              </a:rPr>
              <a:t>vertikálny pomer.</a:t>
            </a:r>
            <a:r>
              <a:rPr lang="sk-SK" sz="3600" dirty="0">
                <a:latin typeface="Swis721 BT" panose="020B0504020202020204"/>
              </a:rPr>
              <a:t> Pokročilá funkcionalita je ďalej doplnená o fyziologické merania pre odhad </a:t>
            </a:r>
            <a:r>
              <a:rPr lang="sk-SK" sz="3600" b="1" dirty="0">
                <a:latin typeface="Swis721 BT" panose="020B0504020202020204"/>
              </a:rPr>
              <a:t>anaeróbneho prahu</a:t>
            </a:r>
            <a:r>
              <a:rPr lang="sk-SK" sz="3600" dirty="0">
                <a:latin typeface="Swis721 BT" panose="020B0504020202020204"/>
              </a:rPr>
              <a:t> (</a:t>
            </a:r>
            <a:r>
              <a:rPr lang="sk-SK" sz="3600" dirty="0" err="1">
                <a:latin typeface="Swis721 BT" panose="020B0504020202020204"/>
              </a:rPr>
              <a:t>lactate</a:t>
            </a:r>
            <a:r>
              <a:rPr lang="sk-SK" sz="3600" dirty="0">
                <a:latin typeface="Swis721 BT" panose="020B0504020202020204"/>
              </a:rPr>
              <a:t> </a:t>
            </a:r>
            <a:r>
              <a:rPr lang="sk-SK" sz="3600" dirty="0" err="1">
                <a:latin typeface="Swis721 BT" panose="020B0504020202020204"/>
              </a:rPr>
              <a:t>threshold</a:t>
            </a:r>
            <a:r>
              <a:rPr lang="sk-SK" sz="3600" dirty="0">
                <a:latin typeface="Swis721 BT" panose="020B0504020202020204"/>
              </a:rPr>
              <a:t>), </a:t>
            </a:r>
            <a:r>
              <a:rPr lang="sk-SK" sz="3600" b="1" dirty="0">
                <a:latin typeface="Swis721 BT" panose="020B0504020202020204"/>
              </a:rPr>
              <a:t>pripravenosti na výkon</a:t>
            </a:r>
            <a:r>
              <a:rPr lang="sk-SK" sz="3600" dirty="0">
                <a:latin typeface="Swis721 BT" panose="020B0504020202020204"/>
              </a:rPr>
              <a:t> (</a:t>
            </a:r>
            <a:r>
              <a:rPr lang="sk-SK" sz="3600" dirty="0" err="1">
                <a:latin typeface="Swis721 BT" panose="020B0504020202020204"/>
              </a:rPr>
              <a:t>performance</a:t>
            </a:r>
            <a:r>
              <a:rPr lang="sk-SK" sz="3600" dirty="0">
                <a:latin typeface="Swis721 BT" panose="020B0504020202020204"/>
              </a:rPr>
              <a:t> </a:t>
            </a:r>
            <a:r>
              <a:rPr lang="sk-SK" sz="3600" dirty="0" err="1">
                <a:latin typeface="Swis721 BT" panose="020B0504020202020204"/>
              </a:rPr>
              <a:t>condition</a:t>
            </a:r>
            <a:r>
              <a:rPr lang="sk-SK" sz="3600" dirty="0">
                <a:latin typeface="Swis721 BT" panose="020B0504020202020204"/>
              </a:rPr>
              <a:t>) a </a:t>
            </a:r>
            <a:r>
              <a:rPr lang="sk-SK" sz="3600" dirty="0" smtClean="0">
                <a:latin typeface="Swis721 BT" panose="020B0504020202020204"/>
              </a:rPr>
              <a:t>tiež, </a:t>
            </a:r>
            <a:r>
              <a:rPr lang="sk-SK" sz="3600" dirty="0">
                <a:latin typeface="Swis721 BT" panose="020B0504020202020204"/>
              </a:rPr>
              <a:t>tzv. </a:t>
            </a:r>
            <a:r>
              <a:rPr lang="sk-SK" sz="3600" b="1" dirty="0" err="1">
                <a:latin typeface="Swis721 BT" panose="020B0504020202020204"/>
              </a:rPr>
              <a:t>stress</a:t>
            </a:r>
            <a:r>
              <a:rPr lang="sk-SK" sz="3600" b="1" dirty="0">
                <a:latin typeface="Swis721 BT" panose="020B0504020202020204"/>
              </a:rPr>
              <a:t> </a:t>
            </a:r>
            <a:r>
              <a:rPr lang="sk-SK" sz="3600" b="1" dirty="0" err="1">
                <a:latin typeface="Swis721 BT" panose="020B0504020202020204"/>
              </a:rPr>
              <a:t>score</a:t>
            </a:r>
            <a:r>
              <a:rPr lang="sk-SK" sz="3600" dirty="0">
                <a:latin typeface="Swis721 BT" panose="020B0504020202020204"/>
              </a:rPr>
              <a:t>. </a:t>
            </a:r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/>
              <a:cs typeface="Helvetica"/>
            </a:endParaRPr>
          </a:p>
        </p:txBody>
      </p:sp>
      <p:pic>
        <p:nvPicPr>
          <p:cNvPr id="6" name="Running Watch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387" y="2586228"/>
            <a:ext cx="4398266" cy="8458200"/>
          </a:xfrm>
          <a:prstGeom prst="rect">
            <a:avLst/>
          </a:prstGeom>
        </p:spPr>
      </p:pic>
      <p:pic>
        <p:nvPicPr>
          <p:cNvPr id="14" name="Recovery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387" y="2586228"/>
            <a:ext cx="4398265" cy="8458200"/>
          </a:xfrm>
          <a:prstGeom prst="rect">
            <a:avLst/>
          </a:prstGeom>
        </p:spPr>
      </p:pic>
      <p:pic>
        <p:nvPicPr>
          <p:cNvPr id="15" name="Smart Notificatio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396" y="2586228"/>
            <a:ext cx="4398265" cy="8458200"/>
          </a:xfrm>
          <a:prstGeom prst="rect">
            <a:avLst/>
          </a:prstGeom>
        </p:spPr>
      </p:pic>
      <p:pic>
        <p:nvPicPr>
          <p:cNvPr id="16" name="Running Dynamic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396" y="2586228"/>
            <a:ext cx="4398265" cy="845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848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"/>
                            </p:stCondLst>
                            <p:childTnLst>
                              <p:par>
                                <p:cTn id="1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00"/>
                            </p:stCondLst>
                            <p:childTnLst>
                              <p:par>
                                <p:cTn id="19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"/>
                            </p:stCondLst>
                            <p:childTnLst>
                              <p:par>
                                <p:cTn id="2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00"/>
                            </p:stCondLst>
                            <p:childTnLst>
                              <p:par>
                                <p:cTn id="3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00"/>
                            </p:stCondLst>
                            <p:childTnLst>
                              <p:par>
                                <p:cTn id="3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00"/>
                            </p:stCondLst>
                            <p:childTnLst>
                              <p:par>
                                <p:cTn id="4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  <p:bldP spid="8" grpId="0" animBg="1"/>
      <p:bldP spid="10" grpId="0" animBg="1"/>
      <p:bldP spid="11" grpId="0"/>
      <p:bldP spid="13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Competitor Group"/>
          <p:cNvGrpSpPr/>
          <p:nvPr/>
        </p:nvGrpSpPr>
        <p:grpSpPr>
          <a:xfrm>
            <a:off x="-3808413" y="-124785"/>
            <a:ext cx="14510657" cy="14079422"/>
            <a:chOff x="-957000" y="-130629"/>
            <a:chExt cx="14510657" cy="14079422"/>
          </a:xfrm>
        </p:grpSpPr>
        <p:pic>
          <p:nvPicPr>
            <p:cNvPr id="6" name="Competitors"/>
            <p:cNvPicPr>
              <a:picLocks noChangeAspect="1"/>
            </p:cNvPicPr>
            <p:nvPr/>
          </p:nvPicPr>
          <p:blipFill>
            <a:blip r:embed="rId2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0184" y="-130629"/>
              <a:ext cx="13254682" cy="13948793"/>
            </a:xfrm>
            <a:prstGeom prst="rect">
              <a:avLst/>
            </a:prstGeom>
            <a:effectLst/>
          </p:spPr>
        </p:pic>
        <p:sp>
          <p:nvSpPr>
            <p:cNvPr id="14" name="Yellow Overlay"/>
            <p:cNvSpPr/>
            <p:nvPr/>
          </p:nvSpPr>
          <p:spPr>
            <a:xfrm>
              <a:off x="-957000" y="-130629"/>
              <a:ext cx="14510657" cy="14079422"/>
            </a:xfrm>
            <a:custGeom>
              <a:avLst/>
              <a:gdLst>
                <a:gd name="connsiteX0" fmla="*/ 0 w 11049000"/>
                <a:gd name="connsiteY0" fmla="*/ 13948793 h 13948793"/>
                <a:gd name="connsiteX1" fmla="*/ 2950414 w 11049000"/>
                <a:gd name="connsiteY1" fmla="*/ 0 h 13948793"/>
                <a:gd name="connsiteX2" fmla="*/ 11049000 w 11049000"/>
                <a:gd name="connsiteY2" fmla="*/ 0 h 13948793"/>
                <a:gd name="connsiteX3" fmla="*/ 8098586 w 11049000"/>
                <a:gd name="connsiteY3" fmla="*/ 13948793 h 13948793"/>
                <a:gd name="connsiteX4" fmla="*/ 0 w 11049000"/>
                <a:gd name="connsiteY4" fmla="*/ 13948793 h 13948793"/>
                <a:gd name="connsiteX0" fmla="*/ 3352415 w 14401415"/>
                <a:gd name="connsiteY0" fmla="*/ 13981450 h 13981450"/>
                <a:gd name="connsiteX1" fmla="*/ 0 w 14401415"/>
                <a:gd name="connsiteY1" fmla="*/ 0 h 13981450"/>
                <a:gd name="connsiteX2" fmla="*/ 14401415 w 14401415"/>
                <a:gd name="connsiteY2" fmla="*/ 32657 h 13981450"/>
                <a:gd name="connsiteX3" fmla="*/ 11451001 w 14401415"/>
                <a:gd name="connsiteY3" fmla="*/ 13981450 h 13981450"/>
                <a:gd name="connsiteX4" fmla="*/ 3352415 w 14401415"/>
                <a:gd name="connsiteY4" fmla="*/ 13981450 h 13981450"/>
                <a:gd name="connsiteX0" fmla="*/ 0 w 14510657"/>
                <a:gd name="connsiteY0" fmla="*/ 14079422 h 14079422"/>
                <a:gd name="connsiteX1" fmla="*/ 109242 w 14510657"/>
                <a:gd name="connsiteY1" fmla="*/ 0 h 14079422"/>
                <a:gd name="connsiteX2" fmla="*/ 14510657 w 14510657"/>
                <a:gd name="connsiteY2" fmla="*/ 32657 h 14079422"/>
                <a:gd name="connsiteX3" fmla="*/ 11560243 w 14510657"/>
                <a:gd name="connsiteY3" fmla="*/ 13981450 h 14079422"/>
                <a:gd name="connsiteX4" fmla="*/ 0 w 14510657"/>
                <a:gd name="connsiteY4" fmla="*/ 14079422 h 14079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510657" h="14079422">
                  <a:moveTo>
                    <a:pt x="0" y="14079422"/>
                  </a:moveTo>
                  <a:lnTo>
                    <a:pt x="109242" y="0"/>
                  </a:lnTo>
                  <a:lnTo>
                    <a:pt x="14510657" y="32657"/>
                  </a:lnTo>
                  <a:lnTo>
                    <a:pt x="11560243" y="13981450"/>
                  </a:lnTo>
                  <a:lnTo>
                    <a:pt x="0" y="14079422"/>
                  </a:lnTo>
                  <a:close/>
                </a:path>
              </a:pathLst>
            </a:custGeom>
            <a:solidFill>
              <a:srgbClr val="D9E02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Achiever Group"/>
          <p:cNvGrpSpPr/>
          <p:nvPr/>
        </p:nvGrpSpPr>
        <p:grpSpPr>
          <a:xfrm>
            <a:off x="13989730" y="-244577"/>
            <a:ext cx="14510657" cy="14197545"/>
            <a:chOff x="10593387" y="-248752"/>
            <a:chExt cx="14510657" cy="14197545"/>
          </a:xfrm>
        </p:grpSpPr>
        <p:pic>
          <p:nvPicPr>
            <p:cNvPr id="7" name="Achiever"/>
            <p:cNvPicPr>
              <a:picLocks noChangeAspect="1"/>
            </p:cNvPicPr>
            <p:nvPr/>
          </p:nvPicPr>
          <p:blipFill>
            <a:blip r:embed="rId3">
              <a:grayscl/>
              <a:lum contrast="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06990" y="-248752"/>
              <a:ext cx="13554797" cy="14193352"/>
            </a:xfrm>
            <a:prstGeom prst="rect">
              <a:avLst/>
            </a:prstGeom>
          </p:spPr>
        </p:pic>
        <p:sp>
          <p:nvSpPr>
            <p:cNvPr id="15" name="Red Overlay"/>
            <p:cNvSpPr/>
            <p:nvPr/>
          </p:nvSpPr>
          <p:spPr>
            <a:xfrm rot="10800000">
              <a:off x="10593387" y="-248752"/>
              <a:ext cx="14510657" cy="14197545"/>
            </a:xfrm>
            <a:custGeom>
              <a:avLst/>
              <a:gdLst>
                <a:gd name="connsiteX0" fmla="*/ 0 w 11049000"/>
                <a:gd name="connsiteY0" fmla="*/ 13948793 h 13948793"/>
                <a:gd name="connsiteX1" fmla="*/ 2950414 w 11049000"/>
                <a:gd name="connsiteY1" fmla="*/ 0 h 13948793"/>
                <a:gd name="connsiteX2" fmla="*/ 11049000 w 11049000"/>
                <a:gd name="connsiteY2" fmla="*/ 0 h 13948793"/>
                <a:gd name="connsiteX3" fmla="*/ 8098586 w 11049000"/>
                <a:gd name="connsiteY3" fmla="*/ 13948793 h 13948793"/>
                <a:gd name="connsiteX4" fmla="*/ 0 w 11049000"/>
                <a:gd name="connsiteY4" fmla="*/ 13948793 h 13948793"/>
                <a:gd name="connsiteX0" fmla="*/ 3352415 w 14401415"/>
                <a:gd name="connsiteY0" fmla="*/ 13981450 h 13981450"/>
                <a:gd name="connsiteX1" fmla="*/ 0 w 14401415"/>
                <a:gd name="connsiteY1" fmla="*/ 0 h 13981450"/>
                <a:gd name="connsiteX2" fmla="*/ 14401415 w 14401415"/>
                <a:gd name="connsiteY2" fmla="*/ 32657 h 13981450"/>
                <a:gd name="connsiteX3" fmla="*/ 11451001 w 14401415"/>
                <a:gd name="connsiteY3" fmla="*/ 13981450 h 13981450"/>
                <a:gd name="connsiteX4" fmla="*/ 3352415 w 14401415"/>
                <a:gd name="connsiteY4" fmla="*/ 13981450 h 13981450"/>
                <a:gd name="connsiteX0" fmla="*/ 0 w 14510657"/>
                <a:gd name="connsiteY0" fmla="*/ 14079422 h 14079422"/>
                <a:gd name="connsiteX1" fmla="*/ 109242 w 14510657"/>
                <a:gd name="connsiteY1" fmla="*/ 0 h 14079422"/>
                <a:gd name="connsiteX2" fmla="*/ 14510657 w 14510657"/>
                <a:gd name="connsiteY2" fmla="*/ 32657 h 14079422"/>
                <a:gd name="connsiteX3" fmla="*/ 11560243 w 14510657"/>
                <a:gd name="connsiteY3" fmla="*/ 13981450 h 14079422"/>
                <a:gd name="connsiteX4" fmla="*/ 0 w 14510657"/>
                <a:gd name="connsiteY4" fmla="*/ 14079422 h 14079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510657" h="14079422">
                  <a:moveTo>
                    <a:pt x="0" y="14079422"/>
                  </a:moveTo>
                  <a:lnTo>
                    <a:pt x="109242" y="0"/>
                  </a:lnTo>
                  <a:lnTo>
                    <a:pt x="14510657" y="32657"/>
                  </a:lnTo>
                  <a:lnTo>
                    <a:pt x="11560243" y="13981450"/>
                  </a:lnTo>
                  <a:lnTo>
                    <a:pt x="0" y="14079422"/>
                  </a:lnTo>
                  <a:close/>
                </a:path>
              </a:pathLst>
            </a:custGeom>
            <a:solidFill>
              <a:srgbClr val="752024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Both Groups Characteristics"/>
          <p:cNvSpPr/>
          <p:nvPr/>
        </p:nvSpPr>
        <p:spPr>
          <a:xfrm>
            <a:off x="8709156" y="3124200"/>
            <a:ext cx="8349658" cy="24929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sk-SK" sz="4800" dirty="0" smtClean="0">
                <a:solidFill>
                  <a:srgbClr val="752024"/>
                </a:solidFill>
                <a:latin typeface="Swis721 Blk BT" panose="020B0904030502020204" pitchFamily="34" charset="0"/>
              </a:rPr>
              <a:t>Spoločné</a:t>
            </a:r>
          </a:p>
          <a:p>
            <a:pPr algn="ctr"/>
            <a:r>
              <a:rPr lang="en-US" sz="6000" b="1" dirty="0" smtClean="0">
                <a:solidFill>
                  <a:srgbClr val="D9E025"/>
                </a:solidFill>
                <a:latin typeface="Swis721 LtCn BT" panose="020B0406020202030204" pitchFamily="34" charset="0"/>
              </a:rPr>
              <a:t>CH</a:t>
            </a:r>
            <a:r>
              <a:rPr lang="sk-SK" sz="6000" b="1" dirty="0" smtClean="0">
                <a:solidFill>
                  <a:srgbClr val="D9E025"/>
                </a:solidFill>
                <a:latin typeface="Swis721 LtCn BT" panose="020B0406020202030204" pitchFamily="34" charset="0"/>
              </a:rPr>
              <a:t>ARAKTERISTIKY</a:t>
            </a:r>
          </a:p>
          <a:p>
            <a:pPr algn="ctr"/>
            <a:r>
              <a:rPr lang="sk-SK" sz="4800" dirty="0" err="1" smtClean="0">
                <a:solidFill>
                  <a:srgbClr val="752024"/>
                </a:solidFill>
                <a:latin typeface="Swis721 Blk BT" panose="020B0904030502020204" pitchFamily="34" charset="0"/>
              </a:rPr>
              <a:t>Forerunner</a:t>
            </a:r>
            <a:r>
              <a:rPr lang="sk-SK" sz="4800" dirty="0" smtClean="0">
                <a:solidFill>
                  <a:srgbClr val="752024"/>
                </a:solidFill>
                <a:latin typeface="Swis721 Blk BT" panose="020B0904030502020204" pitchFamily="34" charset="0"/>
              </a:rPr>
              <a:t> 230/235/630 </a:t>
            </a:r>
            <a:endParaRPr lang="en-US" sz="4800" dirty="0">
              <a:solidFill>
                <a:srgbClr val="752024"/>
              </a:solidFill>
              <a:latin typeface="Swis721 Blk BT" panose="020B09040305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8738945" y="8324671"/>
            <a:ext cx="617250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</a:rPr>
              <a:t>Nadštandardná výbava pre použitie aj počas bežného dňa</a:t>
            </a:r>
            <a:endParaRPr lang="en-US" sz="3600" dirty="0" smtClean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9551924" y="5943599"/>
            <a:ext cx="607066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</a:rPr>
              <a:t>Určené pre široké spektrum potencionálnych zákazníkov (aj existujúcich)</a:t>
            </a:r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8535987" y="10645676"/>
            <a:ext cx="572033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</a:rPr>
              <a:t>Typické modely bežeckých hodiniek pre používateľov, ktorí požadujú pokročilé merania a štatistiky.</a:t>
            </a:r>
            <a:endParaRPr 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512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"/>
                            </p:stCondLst>
                            <p:childTnLst>
                              <p:par>
                                <p:cTn id="10" presetID="2" presetClass="entr" presetSubtype="8" decel="10000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"/>
                            </p:stCondLst>
                            <p:childTnLst>
                              <p:par>
                                <p:cTn id="15" presetID="2" presetClass="entr" presetSubtype="2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00"/>
                            </p:stCondLst>
                            <p:childTnLst>
                              <p:par>
                                <p:cTn id="20" presetID="2" presetClass="entr" presetSubtype="8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87089" y="4876800"/>
            <a:ext cx="12459099" cy="7977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en-US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GPS </a:t>
            </a:r>
            <a:r>
              <a:rPr lang="en-US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+ GLONASS</a:t>
            </a: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Základné a pokročilé metriky behu (running </a:t>
            </a:r>
            <a:r>
              <a:rPr lang="sk-SK" sz="32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dynamics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)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ANT+ pre pripojenie snímačov (</a:t>
            </a:r>
            <a:r>
              <a:rPr lang="sk-SK" sz="3200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pulzomer</a:t>
            </a: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, tempe a pod.)</a:t>
            </a: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Používateľské rozhranie v slovenčine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en-US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S</a:t>
            </a:r>
            <a:r>
              <a:rPr lang="sk-SK" sz="3200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mart</a:t>
            </a: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-notifikácie z pripojeného </a:t>
            </a:r>
            <a:r>
              <a:rPr lang="sk-SK" sz="3200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smartfónu</a:t>
            </a: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(Bluetooth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)</a:t>
            </a: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Podpora </a:t>
            </a:r>
            <a:r>
              <a:rPr lang="en-US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Connect IQ: </a:t>
            </a: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stiahnite si nové pozadia displeja pre vaše hodinky, mini-aplikácie a ďalšie (napr. </a:t>
            </a:r>
            <a:r>
              <a:rPr lang="sk-SK" sz="3200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widget</a:t>
            </a: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s počasím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)</a:t>
            </a: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Monitor dennej aktivity (</a:t>
            </a:r>
            <a:r>
              <a:rPr lang="sk-SK" sz="3200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krokomer</a:t>
            </a: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+ výzva na pohyb)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Fyziologické merania (analýza) – VO2max, </a:t>
            </a:r>
            <a:r>
              <a:rPr lang="sk-SK" sz="32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stress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</a:t>
            </a:r>
            <a:r>
              <a:rPr lang="sk-SK" sz="32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score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, iné 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Zvukové a vibračné upozornenie (alarmy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) na čas, vzdialenosť, spálené kalórie a pulz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546939" lvl="2" indent="-16408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buFont typeface="Helvetica" pitchFamily="-1" charset="0"/>
              <a:buChar char="•"/>
              <a:defRPr/>
            </a:pP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Predĺžená výdrž batérie</a:t>
            </a:r>
            <a:r>
              <a:rPr lang="en-US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: 12</a:t>
            </a: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h s GPS</a:t>
            </a:r>
            <a:r>
              <a:rPr lang="en-US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/12 </a:t>
            </a: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týždňov režim hodinky 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350696" indent="-350696">
              <a:spcBef>
                <a:spcPct val="20000"/>
              </a:spcBef>
            </a:pPr>
            <a:endParaRPr 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</a:endParaRPr>
          </a:p>
        </p:txBody>
      </p:sp>
      <p:sp>
        <p:nvSpPr>
          <p:cNvPr id="5" name="Right Triangle 4"/>
          <p:cNvSpPr/>
          <p:nvPr/>
        </p:nvSpPr>
        <p:spPr>
          <a:xfrm rot="5400000" flipH="1" flipV="1">
            <a:off x="12308681" y="1637505"/>
            <a:ext cx="13716001" cy="10440986"/>
          </a:xfrm>
          <a:prstGeom prst="rtTriangle">
            <a:avLst/>
          </a:prstGeom>
          <a:solidFill>
            <a:srgbClr val="3A40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1982787" y="1219200"/>
            <a:ext cx="2819400" cy="2819400"/>
          </a:xfrm>
          <a:prstGeom prst="ellipse">
            <a:avLst/>
          </a:prstGeom>
          <a:noFill/>
          <a:ln w="200025">
            <a:solidFill>
              <a:srgbClr val="1B22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544615" y="2006873"/>
            <a:ext cx="1876572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solidFill>
                  <a:srgbClr val="3A4068"/>
                </a:solidFill>
                <a:latin typeface="Swis721 BlkCn BT" panose="020B0806030502040204" pitchFamily="34" charset="0"/>
              </a:rPr>
              <a:t>630</a:t>
            </a:r>
            <a:r>
              <a:rPr lang="en-US" sz="8000" dirty="0" smtClean="0">
                <a:solidFill>
                  <a:srgbClr val="C6B2EC"/>
                </a:solidFill>
                <a:latin typeface="Swis721 BlkCn BT" panose="020B0806030502040204" pitchFamily="34" charset="0"/>
              </a:rPr>
              <a:t> </a:t>
            </a:r>
            <a:endParaRPr lang="en-US" sz="8000" dirty="0">
              <a:solidFill>
                <a:srgbClr val="C6B2EC"/>
              </a:solidFill>
              <a:latin typeface="Swis721 BlkCn BT" panose="020B0806030502040204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13565982" y="-457202"/>
            <a:ext cx="11201398" cy="14630399"/>
          </a:xfrm>
          <a:prstGeom prst="line">
            <a:avLst/>
          </a:prstGeom>
          <a:ln w="196850">
            <a:solidFill>
              <a:srgbClr val="1B22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Blank Watch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0187" y="2095499"/>
            <a:ext cx="6701246" cy="9144000"/>
          </a:xfrm>
          <a:prstGeom prst="rect">
            <a:avLst/>
          </a:prstGeom>
        </p:spPr>
      </p:pic>
      <p:pic>
        <p:nvPicPr>
          <p:cNvPr id="15" name="Shadwo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5763" y="10591801"/>
            <a:ext cx="5170507" cy="1295396"/>
          </a:xfrm>
          <a:prstGeom prst="rect">
            <a:avLst/>
          </a:prstGeom>
          <a:effectLst/>
        </p:spPr>
      </p:pic>
      <p:pic>
        <p:nvPicPr>
          <p:cNvPr id="6" name="Running Dy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0187" y="2095499"/>
            <a:ext cx="6701246" cy="9144000"/>
          </a:xfrm>
          <a:prstGeom prst="rect">
            <a:avLst/>
          </a:prstGeom>
        </p:spPr>
      </p:pic>
      <p:pic>
        <p:nvPicPr>
          <p:cNvPr id="17" name="Lactat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0187" y="2095499"/>
            <a:ext cx="6701246" cy="9144000"/>
          </a:xfrm>
          <a:prstGeom prst="rect">
            <a:avLst/>
          </a:prstGeom>
        </p:spPr>
      </p:pic>
      <p:pic>
        <p:nvPicPr>
          <p:cNvPr id="16" name="Stres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0187" y="2095499"/>
            <a:ext cx="6701246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739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0"/>
                            </p:stCondLst>
                            <p:childTnLst>
                              <p:par>
                                <p:cTn id="42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50"/>
                            </p:stCondLst>
                            <p:childTnLst>
                              <p:par>
                                <p:cTn id="52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50"/>
                            </p:stCondLst>
                            <p:childTnLst>
                              <p:par>
                                <p:cTn id="62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250"/>
                            </p:stCondLst>
                            <p:childTnLst>
                              <p:par>
                                <p:cTn id="72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00"/>
                            </p:stCondLst>
                            <p:childTnLst>
                              <p:par>
                                <p:cTn id="77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5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5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750"/>
                            </p:stCondLst>
                            <p:childTnLst>
                              <p:par>
                                <p:cTn id="8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25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250"/>
                            </p:stCondLst>
                            <p:childTnLst>
                              <p:par>
                                <p:cTn id="9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75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750"/>
                            </p:stCondLst>
                            <p:childTnLst>
                              <p:par>
                                <p:cTn id="9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Runner PIcture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4791" y="161485"/>
            <a:ext cx="20482383" cy="13554516"/>
          </a:xfrm>
          <a:prstGeom prst="rect">
            <a:avLst/>
          </a:prstGeom>
        </p:spPr>
      </p:pic>
      <p:sp>
        <p:nvSpPr>
          <p:cNvPr id="23" name="Right Triangle 22"/>
          <p:cNvSpPr/>
          <p:nvPr/>
        </p:nvSpPr>
        <p:spPr>
          <a:xfrm flipH="1">
            <a:off x="3582987" y="-49210"/>
            <a:ext cx="20804188" cy="13765210"/>
          </a:xfrm>
          <a:prstGeom prst="rtTriangle">
            <a:avLst/>
          </a:prstGeom>
          <a:solidFill>
            <a:srgbClr val="9775D6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1B223A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02613" y="4724400"/>
            <a:ext cx="10591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39994" lvl="3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6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Dĺžka kroku</a:t>
            </a:r>
            <a:r>
              <a:rPr lang="en-US" sz="3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: </a:t>
            </a:r>
            <a:r>
              <a:rPr lang="sk-SK" sz="3600" dirty="0" smtClean="0">
                <a:latin typeface="Swis721 BT" panose="020B0504020202020204"/>
              </a:rPr>
              <a:t>je </a:t>
            </a:r>
            <a:r>
              <a:rPr lang="sk-SK" sz="3600" dirty="0">
                <a:latin typeface="Swis721 BT" panose="020B0504020202020204"/>
              </a:rPr>
              <a:t>meraná v reálnom čase pri behu. </a:t>
            </a:r>
            <a:r>
              <a:rPr lang="sk-SK" sz="3600" dirty="0" smtClean="0">
                <a:latin typeface="Swis721 BT" panose="020B0504020202020204"/>
              </a:rPr>
              <a:t>Sledovanie </a:t>
            </a:r>
            <a:r>
              <a:rPr lang="sk-SK" sz="3600" dirty="0">
                <a:latin typeface="Swis721 BT" panose="020B0504020202020204"/>
              </a:rPr>
              <a:t>dĺžky kroku je užitočné vo vzťahu s dosahovanými tempami vašich behov.</a:t>
            </a:r>
            <a:endParaRPr lang="en-US" sz="36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/>
              <a:cs typeface="Arial" pitchFamily="34" charset="0"/>
              <a:sym typeface="Helvetica" pitchFamily="-1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1373187" y="1219200"/>
            <a:ext cx="2819400" cy="2819400"/>
          </a:xfrm>
          <a:prstGeom prst="ellipse">
            <a:avLst/>
          </a:prstGeom>
          <a:noFill/>
          <a:ln w="200025">
            <a:solidFill>
              <a:srgbClr val="9775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9775D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35015" y="2006873"/>
            <a:ext cx="1876572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solidFill>
                  <a:srgbClr val="C6B2EC"/>
                </a:solidFill>
                <a:latin typeface="Swis721 BlkCn BT" panose="020B0806030502040204" pitchFamily="34" charset="0"/>
              </a:rPr>
              <a:t>630</a:t>
            </a:r>
            <a:r>
              <a:rPr lang="en-US" sz="8000" dirty="0" smtClean="0">
                <a:solidFill>
                  <a:srgbClr val="545D74"/>
                </a:solidFill>
                <a:latin typeface="Swis721 BlkCn BT" panose="020B0806030502040204" pitchFamily="34" charset="0"/>
              </a:rPr>
              <a:t> </a:t>
            </a:r>
            <a:endParaRPr lang="en-US" sz="8000" dirty="0">
              <a:solidFill>
                <a:srgbClr val="545D74"/>
              </a:solidFill>
              <a:latin typeface="Swis721 BlkCn BT" panose="020B080603050204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30787" y="1942266"/>
            <a:ext cx="15447000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sk-SK" sz="7200" dirty="0" smtClean="0">
                <a:solidFill>
                  <a:srgbClr val="545D74"/>
                </a:solidFill>
                <a:latin typeface="Swis721 BlkCn BT" panose="020B0806030502040204" pitchFamily="34" charset="0"/>
              </a:rPr>
              <a:t>Rozšírená (pokročilá) metrika behu</a:t>
            </a:r>
            <a:endParaRPr lang="en-US" sz="7200" dirty="0">
              <a:solidFill>
                <a:srgbClr val="545D74"/>
              </a:solidFill>
              <a:latin typeface="Swis721 BlkCn BT" panose="020B0806030502040204" pitchFamily="34" charset="0"/>
            </a:endParaRP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17336831" y="12472354"/>
            <a:ext cx="2705356" cy="20364"/>
          </a:xfrm>
          <a:prstGeom prst="straightConnector1">
            <a:avLst/>
          </a:prstGeom>
          <a:ln w="60325">
            <a:solidFill>
              <a:schemeClr val="bg1"/>
            </a:solidFill>
            <a:headEnd type="non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17070387" y="11506200"/>
            <a:ext cx="0" cy="1270954"/>
          </a:xfrm>
          <a:prstGeom prst="line">
            <a:avLst/>
          </a:prstGeom>
          <a:ln w="4762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" name="Picture 5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84636" y="11506199"/>
            <a:ext cx="1049971" cy="38782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48282" y="11315700"/>
            <a:ext cx="1065954" cy="384127"/>
          </a:xfrm>
          <a:prstGeom prst="rect">
            <a:avLst/>
          </a:prstGeom>
        </p:spPr>
      </p:pic>
      <p:pic>
        <p:nvPicPr>
          <p:cNvPr id="61" name="Silhouette Runner" hidden="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32579" y="5334000"/>
            <a:ext cx="3455171" cy="5981700"/>
          </a:xfrm>
          <a:prstGeom prst="rect">
            <a:avLst/>
          </a:prstGeom>
        </p:spPr>
      </p:pic>
      <p:cxnSp>
        <p:nvCxnSpPr>
          <p:cNvPr id="66" name="Straight Connector 65"/>
          <p:cNvCxnSpPr/>
          <p:nvPr/>
        </p:nvCxnSpPr>
        <p:spPr>
          <a:xfrm>
            <a:off x="20346987" y="11506200"/>
            <a:ext cx="0" cy="1270954"/>
          </a:xfrm>
          <a:prstGeom prst="line">
            <a:avLst/>
          </a:prstGeom>
          <a:ln w="4762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7" name="Picture 6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93788" y="11506199"/>
            <a:ext cx="1049971" cy="387827"/>
          </a:xfrm>
          <a:prstGeom prst="rect">
            <a:avLst/>
          </a:prstGeom>
        </p:spPr>
      </p:pic>
      <p:cxnSp>
        <p:nvCxnSpPr>
          <p:cNvPr id="68" name="Straight Connector 67"/>
          <p:cNvCxnSpPr/>
          <p:nvPr/>
        </p:nvCxnSpPr>
        <p:spPr>
          <a:xfrm>
            <a:off x="13656139" y="11506200"/>
            <a:ext cx="0" cy="1270954"/>
          </a:xfrm>
          <a:prstGeom prst="line">
            <a:avLst/>
          </a:prstGeom>
          <a:ln w="4762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angle 71"/>
          <p:cNvSpPr/>
          <p:nvPr/>
        </p:nvSpPr>
        <p:spPr>
          <a:xfrm>
            <a:off x="802613" y="7272278"/>
            <a:ext cx="971457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39994" lvl="3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Okrem spätnej väzby v reálnom čase na displeji hodiniek, môžete po ukončení behu okamžite analyzovať dĺžku kroku v aplikácií </a:t>
            </a:r>
            <a:r>
              <a:rPr lang="sk-SK" sz="36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Connect</a:t>
            </a:r>
            <a:r>
              <a:rPr lang="sk-SK" sz="3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. Vo forme prehľadných grafov môžete analyzovať variabilitu     dĺžky kroku vo vzťahu k tempu             behu, kadencií, prevýšeniu a             ďalším hodnotám podľa                    potreby.</a:t>
            </a:r>
            <a:endParaRPr lang="en-US" sz="36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17420094" y="11762925"/>
            <a:ext cx="20569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k-SK" sz="3600" b="1" kern="0" dirty="0" smtClean="0">
                <a:solidFill>
                  <a:schemeClr val="bg1"/>
                </a:solidFill>
                <a:latin typeface="Swis721 LtCn BT" panose="020B0406020202030204" pitchFamily="34" charset="0"/>
                <a:cs typeface="Arial" pitchFamily="34" charset="0"/>
                <a:sym typeface="Helvetica" pitchFamily="-1" charset="0"/>
              </a:rPr>
              <a:t>Dĺžka kroku</a:t>
            </a:r>
            <a:endParaRPr lang="en-US" sz="3600" dirty="0">
              <a:solidFill>
                <a:schemeClr val="bg1"/>
              </a:solidFill>
              <a:latin typeface="Swis721 LtCn BT" panose="020B0406020202030204" pitchFamily="34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6187" y="2657854"/>
            <a:ext cx="6681790" cy="855269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0653" y="5302297"/>
            <a:ext cx="2664469" cy="2230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844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"/>
                            </p:stCondLst>
                            <p:childTnLst>
                              <p:par>
                                <p:cTn id="13" presetID="2" presetClass="entr" presetSubtype="6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decel="4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"/>
                            </p:stCondLst>
                            <p:childTnLst>
                              <p:par>
                                <p:cTn id="30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"/>
                            </p:stCondLst>
                            <p:childTnLst>
                              <p:par>
                                <p:cTn id="3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2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2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2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2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4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6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2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4" grpId="0"/>
      <p:bldP spid="7" grpId="0" animBg="1"/>
      <p:bldP spid="8" grpId="0"/>
      <p:bldP spid="9" grpId="0"/>
      <p:bldP spid="72" grpId="0"/>
      <p:bldP spid="7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unner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4549" y="4824621"/>
            <a:ext cx="2596876" cy="763215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358254" y="14570444"/>
            <a:ext cx="2702717" cy="7632159"/>
          </a:xfrm>
          <a:prstGeom prst="rect">
            <a:avLst/>
          </a:prstGeom>
        </p:spPr>
      </p:pic>
      <p:sp>
        <p:nvSpPr>
          <p:cNvPr id="27" name="Oval 26"/>
          <p:cNvSpPr/>
          <p:nvPr/>
        </p:nvSpPr>
        <p:spPr>
          <a:xfrm>
            <a:off x="19889787" y="304800"/>
            <a:ext cx="2819400" cy="2819400"/>
          </a:xfrm>
          <a:prstGeom prst="ellipse">
            <a:avLst/>
          </a:prstGeom>
          <a:noFill/>
          <a:ln w="200025">
            <a:solidFill>
              <a:srgbClr val="1772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20451615" y="1092473"/>
            <a:ext cx="1876572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solidFill>
                  <a:srgbClr val="209C99"/>
                </a:solidFill>
                <a:latin typeface="Swis721 BlkCn BT" panose="020B0806030502040204" pitchFamily="34" charset="0"/>
              </a:rPr>
              <a:t>630 </a:t>
            </a:r>
            <a:endParaRPr lang="en-US" sz="8000" dirty="0">
              <a:solidFill>
                <a:srgbClr val="209C99"/>
              </a:solidFill>
              <a:latin typeface="Swis721 BlkCn BT" panose="020B080603050204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971382" y="1161871"/>
            <a:ext cx="15447000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sk-SK" sz="7200" dirty="0" smtClean="0">
                <a:solidFill>
                  <a:srgbClr val="545D74"/>
                </a:solidFill>
                <a:latin typeface="Swis721 BlkCn BT" panose="020B0806030502040204" pitchFamily="34" charset="0"/>
              </a:rPr>
              <a:t>Rozšírená (pokročilá) metrika behu</a:t>
            </a:r>
            <a:endParaRPr lang="en-US" sz="7200" dirty="0">
              <a:solidFill>
                <a:srgbClr val="545D74"/>
              </a:solidFill>
              <a:latin typeface="Swis721 BlkCn BT" panose="020B080603050204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408602" y="3198674"/>
            <a:ext cx="149098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39994" lvl="3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600" b="1" dirty="0">
                <a:latin typeface="Swis721 BT" panose="020B0504020202020204"/>
              </a:rPr>
              <a:t>Rovnováha doby kontaktu so zemou </a:t>
            </a:r>
            <a:r>
              <a:rPr lang="sk-SK" sz="3600" b="1" dirty="0" smtClean="0">
                <a:latin typeface="Swis721 BT" panose="020B0504020202020204"/>
              </a:rPr>
              <a:t>(</a:t>
            </a:r>
            <a:r>
              <a:rPr lang="en-US" sz="36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/>
                <a:cs typeface="Arial" pitchFamily="34" charset="0"/>
                <a:sym typeface="Helvetica" pitchFamily="-1" charset="0"/>
              </a:rPr>
              <a:t>Ground </a:t>
            </a:r>
            <a:r>
              <a:rPr lang="en-US" sz="36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/>
                <a:cs typeface="Arial" pitchFamily="34" charset="0"/>
                <a:sym typeface="Helvetica" pitchFamily="-1" charset="0"/>
              </a:rPr>
              <a:t>Contact </a:t>
            </a:r>
            <a:r>
              <a:rPr lang="en-US" sz="36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/>
                <a:cs typeface="Arial" pitchFamily="34" charset="0"/>
                <a:sym typeface="Helvetica" pitchFamily="-1" charset="0"/>
              </a:rPr>
              <a:t>Balance</a:t>
            </a:r>
            <a:r>
              <a:rPr lang="sk-SK" sz="36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/>
                <a:cs typeface="Arial" pitchFamily="34" charset="0"/>
                <a:sym typeface="Helvetica" pitchFamily="-1" charset="0"/>
              </a:rPr>
              <a:t>)</a:t>
            </a:r>
            <a:r>
              <a:rPr lang="en-US" sz="3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/>
                <a:cs typeface="Arial" pitchFamily="34" charset="0"/>
                <a:sym typeface="Helvetica" pitchFamily="-1" charset="0"/>
              </a:rPr>
              <a:t>: </a:t>
            </a:r>
            <a:r>
              <a:rPr lang="sk-SK" sz="3600" dirty="0" smtClean="0">
                <a:latin typeface="Swis721 BT" panose="020B0504020202020204"/>
              </a:rPr>
              <a:t>meria </a:t>
            </a:r>
            <a:r>
              <a:rPr lang="sk-SK" sz="3600" dirty="0">
                <a:latin typeface="Swis721 BT" panose="020B0504020202020204"/>
              </a:rPr>
              <a:t>symetriu doby kontaktu so zemou (len pri behu) medzi ľavou a pravou </a:t>
            </a:r>
            <a:r>
              <a:rPr lang="sk-SK" sz="3600" dirty="0" smtClean="0">
                <a:latin typeface="Swis721 BT" panose="020B0504020202020204"/>
              </a:rPr>
              <a:t>nohou.</a:t>
            </a:r>
            <a:endParaRPr lang="en-US" sz="36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/>
              <a:cs typeface="Arial" pitchFamily="34" charset="0"/>
              <a:sym typeface="Helvetica" pitchFamily="-1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2345987" y="11677471"/>
            <a:ext cx="117556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39994" lvl="3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 </a:t>
            </a:r>
            <a:r>
              <a:rPr lang="en-US" sz="3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T</a:t>
            </a:r>
            <a:r>
              <a:rPr lang="sk-SK" sz="36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áto</a:t>
            </a:r>
            <a:r>
              <a:rPr lang="sk-SK" sz="3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metrika je užitočná pre udržiavanie ideálnej 		rovnováhy (symetrie) pri behu.</a:t>
            </a:r>
            <a:endParaRPr lang="en-US" sz="36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2041187" y="10282641"/>
            <a:ext cx="12268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39994" lvl="3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Informácia o rovnováhe sa zobrazuje v reálnom čase na displeji hodiniek v grafickej (animovanej forme).</a:t>
            </a:r>
            <a:endParaRPr lang="en-US" sz="36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</p:txBody>
      </p:sp>
      <p:pic>
        <p:nvPicPr>
          <p:cNvPr id="20" name="Left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9511"/>
            <a:ext cx="15017055" cy="13560552"/>
          </a:xfrm>
          <a:prstGeom prst="rect">
            <a:avLst/>
          </a:prstGeom>
        </p:spPr>
      </p:pic>
      <p:pic>
        <p:nvPicPr>
          <p:cNvPr id="18" name="Right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7546" y="-73273"/>
            <a:ext cx="15017055" cy="13560552"/>
          </a:xfrm>
          <a:prstGeom prst="rect">
            <a:avLst/>
          </a:prstGeom>
        </p:spPr>
      </p:pic>
      <p:sp>
        <p:nvSpPr>
          <p:cNvPr id="23" name="Right Triangle 22"/>
          <p:cNvSpPr/>
          <p:nvPr/>
        </p:nvSpPr>
        <p:spPr>
          <a:xfrm>
            <a:off x="-16342" y="-49210"/>
            <a:ext cx="15257929" cy="13765210"/>
          </a:xfrm>
          <a:prstGeom prst="rtTriangle">
            <a:avLst/>
          </a:prstGeom>
          <a:solidFill>
            <a:srgbClr val="17726F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2592387" y="12573000"/>
            <a:ext cx="990600" cy="2286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5" name="Group 34"/>
          <p:cNvGrpSpPr/>
          <p:nvPr/>
        </p:nvGrpSpPr>
        <p:grpSpPr>
          <a:xfrm>
            <a:off x="13919705" y="6171083"/>
            <a:ext cx="3509569" cy="1419772"/>
            <a:chOff x="13919705" y="6171083"/>
            <a:chExt cx="3509569" cy="1419772"/>
          </a:xfrm>
        </p:grpSpPr>
        <p:sp>
          <p:nvSpPr>
            <p:cNvPr id="22" name="Rectangle 21"/>
            <p:cNvSpPr/>
            <p:nvPr/>
          </p:nvSpPr>
          <p:spPr>
            <a:xfrm>
              <a:off x="14375897" y="6171083"/>
              <a:ext cx="2597186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400" b="1" kern="0" dirty="0">
                  <a:solidFill>
                    <a:srgbClr val="209C99"/>
                  </a:solidFill>
                  <a:latin typeface="Swis721 Blk BT" panose="020B0904030502020204" pitchFamily="34" charset="0"/>
                  <a:cs typeface="Arial" pitchFamily="34" charset="0"/>
                  <a:sym typeface="Helvetica" pitchFamily="-1" charset="0"/>
                </a:rPr>
                <a:t>220 </a:t>
              </a:r>
              <a:r>
                <a:rPr lang="en-US" sz="4400" b="1" kern="0" dirty="0" err="1" smtClean="0">
                  <a:solidFill>
                    <a:srgbClr val="209C99"/>
                  </a:solidFill>
                  <a:latin typeface="Swis721 Blk BT" panose="020B0904030502020204" pitchFamily="34" charset="0"/>
                  <a:cs typeface="Arial" pitchFamily="34" charset="0"/>
                  <a:sym typeface="Helvetica" pitchFamily="-1" charset="0"/>
                </a:rPr>
                <a:t>ms</a:t>
              </a:r>
              <a:r>
                <a:rPr lang="en-US" sz="4400" b="1" kern="0" dirty="0" smtClean="0">
                  <a:solidFill>
                    <a:srgbClr val="209C99"/>
                  </a:solidFill>
                  <a:latin typeface="Swis721 Blk BT" panose="020B0904030502020204" pitchFamily="34" charset="0"/>
                  <a:cs typeface="Arial" pitchFamily="34" charset="0"/>
                  <a:sym typeface="Helvetica" pitchFamily="-1" charset="0"/>
                </a:rPr>
                <a:t> </a:t>
              </a:r>
              <a:endParaRPr lang="en-US" dirty="0">
                <a:solidFill>
                  <a:srgbClr val="209C99"/>
                </a:solidFill>
                <a:latin typeface="Swis721 Blk BT" panose="020B09040305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3919705" y="6944524"/>
              <a:ext cx="350956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sk-SK" sz="3600" i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wis721 BT" panose="020B0504020202020204" pitchFamily="34" charset="0"/>
                  <a:cs typeface="Arial" pitchFamily="34" charset="0"/>
                  <a:sym typeface="Helvetica" pitchFamily="-1" charset="0"/>
                </a:rPr>
                <a:t>s ľavou nohou</a:t>
              </a:r>
              <a:endParaRPr lang="en-US" sz="3600" dirty="0"/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8724146" y="6177197"/>
            <a:ext cx="3848880" cy="1405460"/>
            <a:chOff x="18724146" y="6177197"/>
            <a:chExt cx="3848880" cy="1405460"/>
          </a:xfrm>
        </p:grpSpPr>
        <p:sp>
          <p:nvSpPr>
            <p:cNvPr id="39" name="Rectangle 38"/>
            <p:cNvSpPr/>
            <p:nvPr/>
          </p:nvSpPr>
          <p:spPr>
            <a:xfrm>
              <a:off x="19349993" y="6177197"/>
              <a:ext cx="2597186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400" b="1" kern="0" dirty="0" smtClean="0">
                  <a:solidFill>
                    <a:srgbClr val="209C99"/>
                  </a:solidFill>
                  <a:latin typeface="Swis721 Blk BT" panose="020B0904030502020204" pitchFamily="34" charset="0"/>
                  <a:cs typeface="Arial" pitchFamily="34" charset="0"/>
                  <a:sym typeface="Helvetica" pitchFamily="-1" charset="0"/>
                </a:rPr>
                <a:t>240 </a:t>
              </a:r>
              <a:r>
                <a:rPr lang="en-US" sz="4400" b="1" kern="0" dirty="0" err="1">
                  <a:solidFill>
                    <a:srgbClr val="209C99"/>
                  </a:solidFill>
                  <a:latin typeface="Swis721 Blk BT" panose="020B0904030502020204" pitchFamily="34" charset="0"/>
                  <a:cs typeface="Arial" pitchFamily="34" charset="0"/>
                  <a:sym typeface="Helvetica" pitchFamily="-1" charset="0"/>
                </a:rPr>
                <a:t>ms</a:t>
              </a:r>
              <a:r>
                <a:rPr lang="en-US" sz="4400" b="1" kern="0" dirty="0">
                  <a:solidFill>
                    <a:srgbClr val="209C99"/>
                  </a:solidFill>
                  <a:latin typeface="Swis721 Blk BT" panose="020B0904030502020204" pitchFamily="34" charset="0"/>
                  <a:cs typeface="Arial" pitchFamily="34" charset="0"/>
                  <a:sym typeface="Helvetica" pitchFamily="-1" charset="0"/>
                </a:rPr>
                <a:t> </a:t>
              </a:r>
              <a:endParaRPr lang="en-US" dirty="0">
                <a:solidFill>
                  <a:srgbClr val="209C99"/>
                </a:solidFill>
                <a:latin typeface="Swis721 Blk BT" panose="020B09040305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8724146" y="6936326"/>
              <a:ext cx="384888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sk-SK" sz="3600" i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wis721 BT" panose="020B0504020202020204" pitchFamily="34" charset="0"/>
                  <a:cs typeface="Arial" pitchFamily="34" charset="0"/>
                  <a:sym typeface="Helvetica" pitchFamily="-1" charset="0"/>
                </a:rPr>
                <a:t>s pravou nohou</a:t>
              </a:r>
              <a:endParaRPr lang="en-US" sz="3600" dirty="0"/>
            </a:p>
          </p:txBody>
        </p:sp>
      </p:grpSp>
      <p:sp>
        <p:nvSpPr>
          <p:cNvPr id="32" name="Rectangle 31"/>
          <p:cNvSpPr/>
          <p:nvPr/>
        </p:nvSpPr>
        <p:spPr>
          <a:xfrm>
            <a:off x="10517187" y="8958560"/>
            <a:ext cx="1409231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k-SK" sz="4400" b="1" kern="0" dirty="0" smtClean="0">
                <a:solidFill>
                  <a:srgbClr val="209C99"/>
                </a:solidFill>
                <a:latin typeface="Swis721 Blk BT" panose="020B0904030502020204" pitchFamily="34" charset="0"/>
                <a:cs typeface="Arial" pitchFamily="34" charset="0"/>
                <a:sym typeface="Helvetica" pitchFamily="-1" charset="0"/>
              </a:rPr>
              <a:t>Rovnováha doby kontaktu so zemou by bola:</a:t>
            </a:r>
            <a:endParaRPr lang="en-US" b="1" dirty="0">
              <a:solidFill>
                <a:srgbClr val="209C99"/>
              </a:solidFill>
              <a:latin typeface="Swis721 Blk BT" panose="020B0904030502020204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13415963" y="9732628"/>
            <a:ext cx="99469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3" indent="-423009" algn="ctr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en-US" sz="3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47.8%</a:t>
            </a:r>
            <a:r>
              <a:rPr lang="sk-SK" sz="3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</a:t>
            </a:r>
            <a:r>
              <a:rPr lang="sk-SK" sz="3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ľavá</a:t>
            </a:r>
            <a:r>
              <a:rPr lang="en-US" sz="3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</a:t>
            </a:r>
            <a:r>
              <a:rPr lang="en-US" sz="3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– 52.2% </a:t>
            </a:r>
            <a:r>
              <a:rPr lang="sk-SK" sz="3600" i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pravá</a:t>
            </a:r>
            <a:r>
              <a:rPr lang="en-US" sz="3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</a:t>
            </a:r>
            <a:r>
              <a:rPr lang="en-US" sz="3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[220/460 – 240/460].</a:t>
            </a:r>
          </a:p>
        </p:txBody>
      </p:sp>
      <p:sp>
        <p:nvSpPr>
          <p:cNvPr id="45" name="Rectangle 44"/>
          <p:cNvSpPr/>
          <p:nvPr/>
        </p:nvSpPr>
        <p:spPr>
          <a:xfrm>
            <a:off x="17776212" y="6463617"/>
            <a:ext cx="66236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kern="0" dirty="0" smtClean="0">
                <a:solidFill>
                  <a:srgbClr val="209C99"/>
                </a:solidFill>
                <a:latin typeface="Swis721 Blk BT" panose="020B0904030502020204" pitchFamily="34" charset="0"/>
                <a:cs typeface="Arial" pitchFamily="34" charset="0"/>
                <a:sym typeface="Helvetica" pitchFamily="-1" charset="0"/>
              </a:rPr>
              <a:t>&amp;</a:t>
            </a:r>
            <a:endParaRPr lang="en-US" dirty="0">
              <a:solidFill>
                <a:srgbClr val="209C99"/>
              </a:solidFill>
              <a:latin typeface="Swis721 Blk BT" panose="020B0904030502020204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9217255" y="8835330"/>
            <a:ext cx="17297284" cy="53740"/>
          </a:xfrm>
          <a:prstGeom prst="rect">
            <a:avLst/>
          </a:prstGeom>
          <a:solidFill>
            <a:srgbClr val="1E928F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209C99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6554787" y="5221069"/>
            <a:ext cx="168110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3" indent="-423009" algn="ctr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Príklad: ak pri behu dosahujete nižšie uvedené hodnoty času kontaktu so zemou</a:t>
            </a:r>
            <a:endParaRPr lang="en-US" sz="36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5291" y="5770353"/>
            <a:ext cx="6681790" cy="8552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090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"/>
                            </p:stCondLst>
                            <p:childTnLst>
                              <p:par>
                                <p:cTn id="13" presetID="2" presetClass="entr" presetSubtype="1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"/>
                            </p:stCondLst>
                            <p:childTnLst>
                              <p:par>
                                <p:cTn id="22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"/>
                            </p:stCondLst>
                            <p:childTnLst>
                              <p:par>
                                <p:cTn id="27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"/>
                            </p:stCondLst>
                            <p:childTnLst>
                              <p:par>
                                <p:cTn id="44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600"/>
                            </p:stCondLst>
                            <p:childTnLst>
                              <p:par>
                                <p:cTn id="49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900"/>
                            </p:stCondLst>
                            <p:childTnLst>
                              <p:par>
                                <p:cTn id="5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1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600"/>
                            </p:stCondLst>
                            <p:childTnLst>
                              <p:par>
                                <p:cTn id="6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1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300"/>
                            </p:stCondLst>
                            <p:childTnLst>
                              <p:par>
                                <p:cTn id="76" presetID="1" presetClass="entr" presetSubtype="0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grpId="3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2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1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"/>
                            </p:stCondLst>
                            <p:childTnLst>
                              <p:par>
                                <p:cTn id="82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700"/>
                            </p:stCondLst>
                            <p:childTnLst>
                              <p:par>
                                <p:cTn id="86" presetID="1" presetClass="entr" presetSubtype="0" fill="hold" grpId="4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grpId="5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2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1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4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100"/>
                            </p:stCondLst>
                            <p:childTnLst>
                              <p:par>
                                <p:cTn id="96" presetID="1" presetClass="entr" presetSubtype="0" fill="hold" grpId="6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grpId="7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2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1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800"/>
                            </p:stCondLst>
                            <p:childTnLst>
                              <p:par>
                                <p:cTn id="102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500"/>
                            </p:stCondLst>
                            <p:childTnLst>
                              <p:par>
                                <p:cTn id="106" presetID="10" presetClass="exit" presetSubtype="0" fill="hold" grpId="8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  <p:bldP spid="29" grpId="0"/>
      <p:bldP spid="12" grpId="0"/>
      <p:bldP spid="16" grpId="0"/>
      <p:bldP spid="23" grpId="0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6" grpId="6" animBg="1"/>
      <p:bldP spid="6" grpId="7" animBg="1"/>
      <p:bldP spid="6" grpId="8" animBg="1"/>
      <p:bldP spid="32" grpId="0"/>
      <p:bldP spid="33" grpId="0"/>
      <p:bldP spid="45" grpId="0"/>
      <p:bldP spid="47" grpId="0" animBg="1"/>
      <p:bldP spid="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Picture 5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4791" y="161485"/>
            <a:ext cx="20482383" cy="1355451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grayscl/>
            <a:lum bright="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766" y="228600"/>
            <a:ext cx="20380962" cy="13487400"/>
          </a:xfrm>
          <a:prstGeom prst="rect">
            <a:avLst/>
          </a:prstGeom>
        </p:spPr>
      </p:pic>
      <p:sp>
        <p:nvSpPr>
          <p:cNvPr id="23" name="Right Triangle 22"/>
          <p:cNvSpPr/>
          <p:nvPr/>
        </p:nvSpPr>
        <p:spPr>
          <a:xfrm flipH="1">
            <a:off x="3582987" y="-49210"/>
            <a:ext cx="20804188" cy="13765210"/>
          </a:xfrm>
          <a:prstGeom prst="rtTriangle">
            <a:avLst/>
          </a:prstGeom>
          <a:solidFill>
            <a:srgbClr val="D9E025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1B223A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1373187" y="1219200"/>
            <a:ext cx="2819400" cy="2819400"/>
          </a:xfrm>
          <a:prstGeom prst="ellipse">
            <a:avLst/>
          </a:prstGeom>
          <a:noFill/>
          <a:ln w="200025">
            <a:solidFill>
              <a:srgbClr val="D9E0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D9E025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35015" y="2006873"/>
            <a:ext cx="1876572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solidFill>
                  <a:srgbClr val="D9E025"/>
                </a:solidFill>
                <a:latin typeface="Swis721 BlkCn BT" panose="020B0806030502040204" pitchFamily="34" charset="0"/>
              </a:rPr>
              <a:t>630 </a:t>
            </a:r>
            <a:endParaRPr lang="en-US" sz="8000" dirty="0">
              <a:solidFill>
                <a:srgbClr val="D9E025"/>
              </a:solidFill>
              <a:latin typeface="Swis721 BlkCn BT" panose="020B080603050204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30787" y="1942266"/>
            <a:ext cx="15447000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sk-SK" sz="7200" dirty="0">
                <a:solidFill>
                  <a:srgbClr val="545D74"/>
                </a:solidFill>
                <a:latin typeface="Swis721 BlkCn BT" panose="020B0806030502040204" pitchFamily="34" charset="0"/>
              </a:rPr>
              <a:t>Rozšírená (pokročilá) metrika behu</a:t>
            </a:r>
            <a:endParaRPr lang="en-US" sz="7200" dirty="0">
              <a:solidFill>
                <a:srgbClr val="545D74"/>
              </a:solidFill>
              <a:latin typeface="Swis721 BlkCn BT" panose="020B080603050204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3987" y="5257800"/>
            <a:ext cx="1329740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39994" lvl="3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600" b="1" dirty="0">
                <a:latin typeface="Swis721 BT" panose="020B0504020202020204"/>
              </a:rPr>
              <a:t>Vertikálny pomer (</a:t>
            </a:r>
            <a:r>
              <a:rPr lang="sk-SK" sz="3600" b="1" dirty="0" err="1">
                <a:latin typeface="Swis721 BT" panose="020B0504020202020204"/>
              </a:rPr>
              <a:t>Vertical</a:t>
            </a:r>
            <a:r>
              <a:rPr lang="sk-SK" sz="3600" b="1" dirty="0">
                <a:latin typeface="Swis721 BT" panose="020B0504020202020204"/>
              </a:rPr>
              <a:t> </a:t>
            </a:r>
            <a:r>
              <a:rPr lang="sk-SK" sz="3600" b="1" dirty="0" err="1">
                <a:latin typeface="Swis721 BT" panose="020B0504020202020204"/>
              </a:rPr>
              <a:t>Ratio</a:t>
            </a:r>
            <a:r>
              <a:rPr lang="sk-SK" sz="3600" b="1" dirty="0">
                <a:latin typeface="Swis721 BT" panose="020B0504020202020204"/>
              </a:rPr>
              <a:t>)</a:t>
            </a:r>
            <a:r>
              <a:rPr lang="sk-SK" sz="3600" dirty="0">
                <a:latin typeface="Swis721 BT" panose="020B0504020202020204"/>
              </a:rPr>
              <a:t> je prezentovaný ako pomer hodnoty vertikálnej oscilácie a dĺžky kroku v percentuálnom vyjadrení. </a:t>
            </a:r>
            <a:endParaRPr lang="sk-SK" sz="3600" dirty="0" smtClean="0">
              <a:latin typeface="Swis721 BT" panose="020B0504020202020204"/>
            </a:endParaRPr>
          </a:p>
          <a:p>
            <a:pPr marL="839994" lvl="3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endParaRPr lang="sk-SK" sz="3600" dirty="0">
              <a:latin typeface="Swis721 BT" panose="020B0504020202020204"/>
            </a:endParaRPr>
          </a:p>
          <a:p>
            <a:pPr marL="839994" lvl="3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600" dirty="0" smtClean="0">
                <a:latin typeface="Swis721 BT" panose="020B0504020202020204"/>
              </a:rPr>
              <a:t>Inými </a:t>
            </a:r>
            <a:r>
              <a:rPr lang="sk-SK" sz="3600" dirty="0">
                <a:latin typeface="Swis721 BT" panose="020B0504020202020204"/>
              </a:rPr>
              <a:t>slovami táto funkcia dokáže zmerať efektívnosť pomeru dĺžky kroku a vertikálnej </a:t>
            </a:r>
            <a:r>
              <a:rPr lang="sk-SK" sz="3600" dirty="0" smtClean="0">
                <a:latin typeface="Swis721 BT" panose="020B0504020202020204"/>
              </a:rPr>
              <a:t>oscilácie                    (výšky odskoku) </a:t>
            </a:r>
            <a:r>
              <a:rPr lang="sk-SK" sz="3600" dirty="0">
                <a:latin typeface="Swis721 BT" panose="020B0504020202020204"/>
              </a:rPr>
              <a:t>pri behu s cieľom </a:t>
            </a:r>
            <a:r>
              <a:rPr lang="sk-SK" sz="3600" dirty="0" smtClean="0">
                <a:latin typeface="Swis721 BT" panose="020B0504020202020204"/>
              </a:rPr>
              <a:t>zvýšiť                             </a:t>
            </a:r>
            <a:r>
              <a:rPr lang="sk-SK" sz="3600" dirty="0">
                <a:latin typeface="Swis721 BT" panose="020B0504020202020204"/>
              </a:rPr>
              <a:t>efektivitu vášho behu. </a:t>
            </a:r>
            <a:endParaRPr lang="en-US" sz="36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/>
              <a:cs typeface="Arial" pitchFamily="34" charset="0"/>
              <a:sym typeface="Helvetica" pitchFamily="-1" charset="0"/>
            </a:endParaRPr>
          </a:p>
        </p:txBody>
      </p:sp>
      <p:sp>
        <p:nvSpPr>
          <p:cNvPr id="46" name="Arc 45"/>
          <p:cNvSpPr/>
          <p:nvPr/>
        </p:nvSpPr>
        <p:spPr>
          <a:xfrm>
            <a:off x="10978042" y="11201400"/>
            <a:ext cx="3730144" cy="2839556"/>
          </a:xfrm>
          <a:prstGeom prst="arc">
            <a:avLst>
              <a:gd name="adj1" fmla="val 10846915"/>
              <a:gd name="adj2" fmla="val 21576587"/>
            </a:avLst>
          </a:prstGeom>
          <a:solidFill>
            <a:schemeClr val="bg1">
              <a:alpha val="57000"/>
            </a:schemeClr>
          </a:solidFill>
          <a:ln w="133350">
            <a:solidFill>
              <a:srgbClr val="545D7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Arc 62"/>
          <p:cNvSpPr/>
          <p:nvPr/>
        </p:nvSpPr>
        <p:spPr>
          <a:xfrm>
            <a:off x="18470710" y="11201400"/>
            <a:ext cx="3730144" cy="2839556"/>
          </a:xfrm>
          <a:prstGeom prst="arc">
            <a:avLst>
              <a:gd name="adj1" fmla="val 10846915"/>
              <a:gd name="adj2" fmla="val 21576587"/>
            </a:avLst>
          </a:prstGeom>
          <a:solidFill>
            <a:schemeClr val="bg1">
              <a:alpha val="57000"/>
            </a:schemeClr>
          </a:solidFill>
          <a:ln w="133350">
            <a:solidFill>
              <a:srgbClr val="545D7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8" name="Straight Arrow Connector 47"/>
          <p:cNvCxnSpPr/>
          <p:nvPr/>
        </p:nvCxnSpPr>
        <p:spPr>
          <a:xfrm>
            <a:off x="18562055" y="12846677"/>
            <a:ext cx="3638799" cy="0"/>
          </a:xfrm>
          <a:prstGeom prst="straightConnector1">
            <a:avLst/>
          </a:prstGeom>
          <a:ln w="63500">
            <a:solidFill>
              <a:srgbClr val="545D7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Arc 61"/>
          <p:cNvSpPr/>
          <p:nvPr/>
        </p:nvSpPr>
        <p:spPr>
          <a:xfrm>
            <a:off x="14717863" y="11201400"/>
            <a:ext cx="3730144" cy="2839556"/>
          </a:xfrm>
          <a:prstGeom prst="arc">
            <a:avLst>
              <a:gd name="adj1" fmla="val 10846915"/>
              <a:gd name="adj2" fmla="val 21576587"/>
            </a:avLst>
          </a:prstGeom>
          <a:solidFill>
            <a:schemeClr val="bg1">
              <a:alpha val="57000"/>
            </a:schemeClr>
          </a:solidFill>
          <a:ln w="133350">
            <a:solidFill>
              <a:srgbClr val="545D7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20335782" y="11377052"/>
            <a:ext cx="0" cy="1012425"/>
          </a:xfrm>
          <a:prstGeom prst="straightConnector1">
            <a:avLst/>
          </a:prstGeom>
          <a:ln w="63500">
            <a:solidFill>
              <a:srgbClr val="545D7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63"/>
          <p:cNvSpPr/>
          <p:nvPr/>
        </p:nvSpPr>
        <p:spPr>
          <a:xfrm>
            <a:off x="20577595" y="11578580"/>
            <a:ext cx="7264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kern="0" dirty="0" smtClean="0">
                <a:solidFill>
                  <a:srgbClr val="545D74"/>
                </a:solidFill>
                <a:latin typeface="Swis721 LtCn BT" panose="020B0406020202030204" pitchFamily="34" charset="0"/>
                <a:cs typeface="Arial" pitchFamily="34" charset="0"/>
                <a:sym typeface="Helvetica" pitchFamily="-1" charset="0"/>
              </a:rPr>
              <a:t>7.5</a:t>
            </a:r>
            <a:endParaRPr lang="en-US" sz="3600" dirty="0">
              <a:solidFill>
                <a:srgbClr val="545D74"/>
              </a:solidFill>
              <a:latin typeface="Swis721 LtCn BT" panose="020B040602020203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9790740" y="12906658"/>
            <a:ext cx="13740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kern="0" dirty="0" smtClean="0">
                <a:solidFill>
                  <a:srgbClr val="545D74"/>
                </a:solidFill>
                <a:latin typeface="Swis721 LtCn BT" panose="020B0406020202030204" pitchFamily="34" charset="0"/>
                <a:cs typeface="Arial" pitchFamily="34" charset="0"/>
                <a:sym typeface="Helvetica" pitchFamily="-1" charset="0"/>
              </a:rPr>
              <a:t>1.64 m</a:t>
            </a:r>
            <a:endParaRPr lang="en-US" sz="3600" dirty="0">
              <a:solidFill>
                <a:srgbClr val="545D74"/>
              </a:solidFill>
              <a:latin typeface="Swis721 LtCn BT" panose="020B04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455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"/>
                            </p:stCondLst>
                            <p:childTnLst>
                              <p:par>
                                <p:cTn id="1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"/>
                            </p:stCondLst>
                            <p:childTnLst>
                              <p:par>
                                <p:cTn id="2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2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  <p:bldP spid="10" grpId="0"/>
      <p:bldP spid="46" grpId="0" animBg="1"/>
      <p:bldP spid="63" grpId="0" animBg="1"/>
      <p:bldP spid="62" grpId="0" animBg="1"/>
      <p:bldP spid="64" grpId="0"/>
      <p:bldP spid="6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Picture 5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4791" y="161485"/>
            <a:ext cx="20482383" cy="1355451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grayscl/>
            <a:lum bright="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766" y="228600"/>
            <a:ext cx="20380962" cy="13487400"/>
          </a:xfrm>
          <a:prstGeom prst="rect">
            <a:avLst/>
          </a:prstGeom>
        </p:spPr>
      </p:pic>
      <p:sp>
        <p:nvSpPr>
          <p:cNvPr id="23" name="Right Triangle 22"/>
          <p:cNvSpPr/>
          <p:nvPr/>
        </p:nvSpPr>
        <p:spPr>
          <a:xfrm flipH="1">
            <a:off x="3582987" y="-49210"/>
            <a:ext cx="20804188" cy="13765210"/>
          </a:xfrm>
          <a:prstGeom prst="rtTriangle">
            <a:avLst/>
          </a:prstGeom>
          <a:solidFill>
            <a:srgbClr val="D9E025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1B223A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1373187" y="1219200"/>
            <a:ext cx="2819400" cy="2819400"/>
          </a:xfrm>
          <a:prstGeom prst="ellipse">
            <a:avLst/>
          </a:prstGeom>
          <a:noFill/>
          <a:ln w="200025">
            <a:solidFill>
              <a:srgbClr val="D9E0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D9E025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35015" y="2006873"/>
            <a:ext cx="1876572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solidFill>
                  <a:srgbClr val="D9E025"/>
                </a:solidFill>
                <a:latin typeface="Swis721 BlkCn BT" panose="020B0806030502040204" pitchFamily="34" charset="0"/>
              </a:rPr>
              <a:t>630 </a:t>
            </a:r>
            <a:endParaRPr lang="en-US" sz="8000" dirty="0">
              <a:solidFill>
                <a:srgbClr val="D9E025"/>
              </a:solidFill>
              <a:latin typeface="Swis721 BlkCn BT" panose="020B080603050204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30787" y="1942266"/>
            <a:ext cx="15447000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sk-SK" sz="7200" dirty="0">
                <a:solidFill>
                  <a:srgbClr val="545D74"/>
                </a:solidFill>
                <a:latin typeface="Swis721 BlkCn BT" panose="020B0806030502040204" pitchFamily="34" charset="0"/>
              </a:rPr>
              <a:t>Rozšírená (pokročilá) metrika behu</a:t>
            </a:r>
            <a:endParaRPr lang="en-US" sz="7200" dirty="0">
              <a:solidFill>
                <a:srgbClr val="545D74"/>
              </a:solidFill>
              <a:latin typeface="Swis721 BlkCn BT" panose="020B0806030502040204" pitchFamily="34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4288" y="16063861"/>
            <a:ext cx="13551462" cy="2894301"/>
          </a:xfrm>
          <a:prstGeom prst="rect">
            <a:avLst/>
          </a:prstGeom>
        </p:spPr>
      </p:pic>
      <p:grpSp>
        <p:nvGrpSpPr>
          <p:cNvPr id="32" name="Group 31"/>
          <p:cNvGrpSpPr/>
          <p:nvPr/>
        </p:nvGrpSpPr>
        <p:grpSpPr>
          <a:xfrm>
            <a:off x="1220788" y="5545724"/>
            <a:ext cx="4370446" cy="2150476"/>
            <a:chOff x="13571508" y="6171083"/>
            <a:chExt cx="3856507" cy="1973770"/>
          </a:xfrm>
        </p:grpSpPr>
        <p:sp>
          <p:nvSpPr>
            <p:cNvPr id="33" name="Rectangle 32"/>
            <p:cNvSpPr/>
            <p:nvPr/>
          </p:nvSpPr>
          <p:spPr>
            <a:xfrm>
              <a:off x="14375897" y="6171083"/>
              <a:ext cx="2247731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400" b="1" kern="0" dirty="0" smtClean="0">
                  <a:solidFill>
                    <a:srgbClr val="D9E025"/>
                  </a:solidFill>
                  <a:latin typeface="Swis721 Blk BT" panose="020B0904030502020204" pitchFamily="34" charset="0"/>
                  <a:cs typeface="Arial" pitchFamily="34" charset="0"/>
                  <a:sym typeface="Helvetica" pitchFamily="-1" charset="0"/>
                </a:rPr>
                <a:t>7.5 cm</a:t>
              </a:r>
              <a:endParaRPr lang="en-US" dirty="0">
                <a:solidFill>
                  <a:srgbClr val="D9E025"/>
                </a:solidFill>
                <a:latin typeface="Swis721 Blk BT" panose="020B09040305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3571508" y="6944524"/>
              <a:ext cx="3856507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3600" i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wis721 BT" panose="020B0504020202020204" pitchFamily="34" charset="0"/>
                  <a:cs typeface="Arial" pitchFamily="34" charset="0"/>
                  <a:sym typeface="Helvetica" pitchFamily="-1" charset="0"/>
                </a:rPr>
                <a:t>V</a:t>
              </a:r>
              <a:r>
                <a:rPr lang="sk-SK" sz="3600" i="1" kern="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wis721 BT" panose="020B0504020202020204" pitchFamily="34" charset="0"/>
                  <a:cs typeface="Arial" pitchFamily="34" charset="0"/>
                  <a:sym typeface="Helvetica" pitchFamily="-1" charset="0"/>
                </a:rPr>
                <a:t>ertikálna</a:t>
              </a:r>
              <a:r>
                <a:rPr lang="sk-SK" sz="3600" i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wis721 BT" panose="020B0504020202020204" pitchFamily="34" charset="0"/>
                  <a:cs typeface="Arial" pitchFamily="34" charset="0"/>
                  <a:sym typeface="Helvetica" pitchFamily="-1" charset="0"/>
                </a:rPr>
                <a:t> oscilácia</a:t>
              </a:r>
              <a:endParaRPr lang="en-US" sz="3600" dirty="0"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6887364" y="5551838"/>
            <a:ext cx="3848880" cy="1405460"/>
            <a:chOff x="18724146" y="6177197"/>
            <a:chExt cx="3848880" cy="1405460"/>
          </a:xfrm>
        </p:grpSpPr>
        <p:sp>
          <p:nvSpPr>
            <p:cNvPr id="36" name="Rectangle 35"/>
            <p:cNvSpPr/>
            <p:nvPr/>
          </p:nvSpPr>
          <p:spPr>
            <a:xfrm>
              <a:off x="19349993" y="6177197"/>
              <a:ext cx="2250937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400" b="1" kern="0" dirty="0" smtClean="0">
                  <a:solidFill>
                    <a:srgbClr val="D9E025"/>
                  </a:solidFill>
                  <a:latin typeface="Swis721 Blk BT" panose="020B0904030502020204" pitchFamily="34" charset="0"/>
                  <a:cs typeface="Arial" pitchFamily="34" charset="0"/>
                  <a:sym typeface="Helvetica" pitchFamily="-1" charset="0"/>
                </a:rPr>
                <a:t>1.64 m</a:t>
              </a:r>
              <a:endParaRPr lang="en-US" dirty="0">
                <a:solidFill>
                  <a:srgbClr val="D9E025"/>
                </a:solidFill>
                <a:latin typeface="Swis721 Blk BT" panose="020B09040305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18724146" y="6936326"/>
              <a:ext cx="384888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sk-SK" sz="3600" i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wis721 BT" panose="020B0504020202020204" pitchFamily="34" charset="0"/>
                  <a:cs typeface="Arial" pitchFamily="34" charset="0"/>
                  <a:sym typeface="Helvetica" pitchFamily="-1" charset="0"/>
                </a:rPr>
                <a:t>Dĺžka kroku</a:t>
              </a:r>
              <a:endParaRPr lang="en-US" sz="3600" dirty="0"/>
            </a:p>
          </p:txBody>
        </p:sp>
      </p:grpSp>
      <p:sp>
        <p:nvSpPr>
          <p:cNvPr id="38" name="Rectangle 37"/>
          <p:cNvSpPr/>
          <p:nvPr/>
        </p:nvSpPr>
        <p:spPr>
          <a:xfrm>
            <a:off x="915987" y="8069759"/>
            <a:ext cx="103877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kern="0" dirty="0" err="1" smtClean="0">
                <a:solidFill>
                  <a:srgbClr val="D9E025"/>
                </a:solidFill>
                <a:latin typeface="Swis721 Blk BT" panose="020B0904030502020204" pitchFamily="34" charset="0"/>
                <a:cs typeface="Arial" pitchFamily="34" charset="0"/>
                <a:sym typeface="Helvetica" pitchFamily="-1" charset="0"/>
              </a:rPr>
              <a:t>Verti</a:t>
            </a:r>
            <a:r>
              <a:rPr lang="sk-SK" sz="4400" b="1" kern="0" dirty="0" err="1" smtClean="0">
                <a:solidFill>
                  <a:srgbClr val="D9E025"/>
                </a:solidFill>
                <a:latin typeface="Swis721 Blk BT" panose="020B0904030502020204" pitchFamily="34" charset="0"/>
                <a:cs typeface="Arial" pitchFamily="34" charset="0"/>
                <a:sym typeface="Helvetica" pitchFamily="-1" charset="0"/>
              </a:rPr>
              <a:t>kálny</a:t>
            </a:r>
            <a:r>
              <a:rPr lang="sk-SK" sz="4400" b="1" kern="0" dirty="0" smtClean="0">
                <a:solidFill>
                  <a:srgbClr val="D9E025"/>
                </a:solidFill>
                <a:latin typeface="Swis721 Blk BT" panose="020B0904030502020204" pitchFamily="34" charset="0"/>
                <a:cs typeface="Arial" pitchFamily="34" charset="0"/>
                <a:sym typeface="Helvetica" pitchFamily="-1" charset="0"/>
              </a:rPr>
              <a:t> pomer (</a:t>
            </a:r>
            <a:r>
              <a:rPr lang="sk-SK" sz="4400" b="1" kern="0" dirty="0" err="1" smtClean="0">
                <a:solidFill>
                  <a:srgbClr val="D9E025"/>
                </a:solidFill>
                <a:latin typeface="Swis721 Blk BT" panose="020B0904030502020204" pitchFamily="34" charset="0"/>
                <a:cs typeface="Arial" pitchFamily="34" charset="0"/>
                <a:sym typeface="Helvetica" pitchFamily="-1" charset="0"/>
              </a:rPr>
              <a:t>Vertic</a:t>
            </a:r>
            <a:r>
              <a:rPr lang="en-US" sz="4400" b="1" kern="0" dirty="0" smtClean="0">
                <a:solidFill>
                  <a:srgbClr val="D9E025"/>
                </a:solidFill>
                <a:latin typeface="Swis721 Blk BT" panose="020B0904030502020204" pitchFamily="34" charset="0"/>
                <a:cs typeface="Arial" pitchFamily="34" charset="0"/>
                <a:sym typeface="Helvetica" pitchFamily="-1" charset="0"/>
              </a:rPr>
              <a:t>al Ratio</a:t>
            </a:r>
            <a:r>
              <a:rPr lang="sk-SK" sz="4400" b="1" kern="0" dirty="0" smtClean="0">
                <a:solidFill>
                  <a:srgbClr val="D9E025"/>
                </a:solidFill>
                <a:latin typeface="Swis721 Blk BT" panose="020B0904030502020204" pitchFamily="34" charset="0"/>
                <a:cs typeface="Arial" pitchFamily="34" charset="0"/>
                <a:sym typeface="Helvetica" pitchFamily="-1" charset="0"/>
              </a:rPr>
              <a:t>)</a:t>
            </a:r>
            <a:endParaRPr lang="en-US" b="1" dirty="0">
              <a:solidFill>
                <a:srgbClr val="D9E025"/>
              </a:solidFill>
              <a:latin typeface="Swis721 Blk BT" panose="020B09040305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3662979" y="9107269"/>
            <a:ext cx="36888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3" indent="-423009" algn="ctr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en-US" sz="3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(7.5/164) = 4.6%</a:t>
            </a:r>
            <a:endParaRPr lang="en-US" sz="36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939430" y="5838258"/>
            <a:ext cx="66236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kern="0" dirty="0" smtClean="0">
                <a:solidFill>
                  <a:srgbClr val="D9E025"/>
                </a:solidFill>
                <a:latin typeface="Swis721 Blk BT" panose="020B0904030502020204" pitchFamily="34" charset="0"/>
                <a:cs typeface="Arial" pitchFamily="34" charset="0"/>
                <a:sym typeface="Helvetica" pitchFamily="-1" charset="0"/>
              </a:rPr>
              <a:t>&amp;</a:t>
            </a:r>
            <a:endParaRPr lang="en-US" dirty="0">
              <a:solidFill>
                <a:srgbClr val="D9E025"/>
              </a:solidFill>
              <a:latin typeface="Swis721 Blk BT" panose="020B09040305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-6246697" y="7459971"/>
            <a:ext cx="17297284" cy="53740"/>
          </a:xfrm>
          <a:prstGeom prst="rect">
            <a:avLst/>
          </a:prstGeom>
          <a:solidFill>
            <a:srgbClr val="D9E025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209C99"/>
              </a:solidFill>
            </a:endParaRPr>
          </a:p>
        </p:txBody>
      </p:sp>
      <p:sp>
        <p:nvSpPr>
          <p:cNvPr id="46" name="Arc 45"/>
          <p:cNvSpPr/>
          <p:nvPr/>
        </p:nvSpPr>
        <p:spPr>
          <a:xfrm>
            <a:off x="10978042" y="11201400"/>
            <a:ext cx="3730144" cy="2839556"/>
          </a:xfrm>
          <a:prstGeom prst="arc">
            <a:avLst>
              <a:gd name="adj1" fmla="val 10846915"/>
              <a:gd name="adj2" fmla="val 21576587"/>
            </a:avLst>
          </a:prstGeom>
          <a:solidFill>
            <a:schemeClr val="bg1">
              <a:alpha val="57000"/>
            </a:schemeClr>
          </a:solidFill>
          <a:ln w="133350">
            <a:solidFill>
              <a:srgbClr val="545D7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Arc 62"/>
          <p:cNvSpPr/>
          <p:nvPr/>
        </p:nvSpPr>
        <p:spPr>
          <a:xfrm>
            <a:off x="18470710" y="11201400"/>
            <a:ext cx="3730144" cy="2839556"/>
          </a:xfrm>
          <a:prstGeom prst="arc">
            <a:avLst>
              <a:gd name="adj1" fmla="val 10846915"/>
              <a:gd name="adj2" fmla="val 21576587"/>
            </a:avLst>
          </a:prstGeom>
          <a:solidFill>
            <a:schemeClr val="bg1">
              <a:alpha val="57000"/>
            </a:schemeClr>
          </a:solidFill>
          <a:ln w="133350">
            <a:solidFill>
              <a:srgbClr val="545D7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8" name="Straight Arrow Connector 47"/>
          <p:cNvCxnSpPr/>
          <p:nvPr/>
        </p:nvCxnSpPr>
        <p:spPr>
          <a:xfrm>
            <a:off x="18562055" y="12846677"/>
            <a:ext cx="3638799" cy="0"/>
          </a:xfrm>
          <a:prstGeom prst="straightConnector1">
            <a:avLst/>
          </a:prstGeom>
          <a:ln w="63500">
            <a:solidFill>
              <a:srgbClr val="545D7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Arc 61"/>
          <p:cNvSpPr/>
          <p:nvPr/>
        </p:nvSpPr>
        <p:spPr>
          <a:xfrm>
            <a:off x="14717863" y="11201400"/>
            <a:ext cx="3730144" cy="2839556"/>
          </a:xfrm>
          <a:prstGeom prst="arc">
            <a:avLst>
              <a:gd name="adj1" fmla="val 10846915"/>
              <a:gd name="adj2" fmla="val 21576587"/>
            </a:avLst>
          </a:prstGeom>
          <a:solidFill>
            <a:schemeClr val="bg1">
              <a:alpha val="57000"/>
            </a:schemeClr>
          </a:solidFill>
          <a:ln w="133350">
            <a:solidFill>
              <a:srgbClr val="545D7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20335782" y="11377052"/>
            <a:ext cx="0" cy="1012425"/>
          </a:xfrm>
          <a:prstGeom prst="straightConnector1">
            <a:avLst/>
          </a:prstGeom>
          <a:ln w="63500">
            <a:solidFill>
              <a:srgbClr val="545D7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63"/>
          <p:cNvSpPr/>
          <p:nvPr/>
        </p:nvSpPr>
        <p:spPr>
          <a:xfrm>
            <a:off x="20577595" y="11578580"/>
            <a:ext cx="7264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kern="0" dirty="0" smtClean="0">
                <a:solidFill>
                  <a:srgbClr val="545D74"/>
                </a:solidFill>
                <a:latin typeface="Swis721 LtCn BT" panose="020B0406020202030204" pitchFamily="34" charset="0"/>
                <a:cs typeface="Arial" pitchFamily="34" charset="0"/>
                <a:sym typeface="Helvetica" pitchFamily="-1" charset="0"/>
              </a:rPr>
              <a:t>7.5</a:t>
            </a:r>
            <a:endParaRPr lang="en-US" sz="3600" dirty="0">
              <a:solidFill>
                <a:srgbClr val="545D74"/>
              </a:solidFill>
              <a:latin typeface="Swis721 LtCn BT" panose="020B040602020203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9790740" y="12906658"/>
            <a:ext cx="13740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kern="0" dirty="0" smtClean="0">
                <a:solidFill>
                  <a:srgbClr val="545D74"/>
                </a:solidFill>
                <a:latin typeface="Swis721 LtCn BT" panose="020B0406020202030204" pitchFamily="34" charset="0"/>
                <a:cs typeface="Arial" pitchFamily="34" charset="0"/>
                <a:sym typeface="Helvetica" pitchFamily="-1" charset="0"/>
              </a:rPr>
              <a:t>1.64 m</a:t>
            </a:r>
            <a:endParaRPr lang="en-US" sz="3600" dirty="0">
              <a:solidFill>
                <a:srgbClr val="545D74"/>
              </a:solidFill>
              <a:latin typeface="Swis721 LtCn BT" panose="020B0406020202030204" pitchFamily="34" charset="0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378" y="2797289"/>
            <a:ext cx="6860384" cy="878129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9742" y="5534741"/>
            <a:ext cx="2945809" cy="2466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857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"/>
                            </p:stCondLst>
                            <p:childTnLst>
                              <p:par>
                                <p:cTn id="1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"/>
                            </p:stCondLst>
                            <p:childTnLst>
                              <p:par>
                                <p:cTn id="22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"/>
                            </p:stCondLst>
                            <p:childTnLst>
                              <p:par>
                                <p:cTn id="27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"/>
                            </p:stCondLst>
                            <p:childTnLst>
                              <p:par>
                                <p:cTn id="32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2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"/>
                            </p:stCondLst>
                            <p:childTnLst>
                              <p:par>
                                <p:cTn id="5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200"/>
                            </p:stCondLst>
                            <p:childTnLst>
                              <p:par>
                                <p:cTn id="6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2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4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  <p:bldP spid="38" grpId="0"/>
      <p:bldP spid="39" grpId="0"/>
      <p:bldP spid="40" grpId="0"/>
      <p:bldP spid="41" grpId="0" animBg="1"/>
      <p:bldP spid="46" grpId="0" animBg="1"/>
      <p:bldP spid="63" grpId="0" animBg="1"/>
      <p:bldP spid="62" grpId="0" animBg="1"/>
      <p:bldP spid="64" grpId="0"/>
      <p:bldP spid="6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3725" y="231297"/>
            <a:ext cx="14933061" cy="13484703"/>
          </a:xfrm>
          <a:prstGeom prst="rect">
            <a:avLst/>
          </a:prstGeom>
        </p:spPr>
      </p:pic>
      <p:sp>
        <p:nvSpPr>
          <p:cNvPr id="23" name="Right Triangle 22"/>
          <p:cNvSpPr/>
          <p:nvPr/>
        </p:nvSpPr>
        <p:spPr>
          <a:xfrm>
            <a:off x="-16342" y="-49210"/>
            <a:ext cx="15257929" cy="13765210"/>
          </a:xfrm>
          <a:prstGeom prst="rtTriangle">
            <a:avLst/>
          </a:prstGeom>
          <a:solidFill>
            <a:srgbClr val="752024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19889787" y="1144646"/>
            <a:ext cx="2819400" cy="2819400"/>
          </a:xfrm>
          <a:prstGeom prst="ellipse">
            <a:avLst/>
          </a:prstGeom>
          <a:noFill/>
          <a:ln w="200025">
            <a:solidFill>
              <a:srgbClr val="7520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20451615" y="1932319"/>
            <a:ext cx="1876572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solidFill>
                  <a:srgbClr val="97292E"/>
                </a:solidFill>
                <a:latin typeface="Swis721 BlkCn BT" panose="020B0806030502040204" pitchFamily="34" charset="0"/>
              </a:rPr>
              <a:t>630 </a:t>
            </a:r>
            <a:endParaRPr lang="en-US" sz="8000" dirty="0">
              <a:solidFill>
                <a:srgbClr val="97292E"/>
              </a:solidFill>
              <a:latin typeface="Swis721 BlkCn BT" panose="020B080603050204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926387" y="1867712"/>
            <a:ext cx="11582400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sk-SK" sz="7200" dirty="0" smtClean="0">
                <a:solidFill>
                  <a:srgbClr val="545D74"/>
                </a:solidFill>
                <a:latin typeface="Swis721 BlkCn BT" panose="020B0806030502040204" pitchFamily="34" charset="0"/>
              </a:rPr>
              <a:t>Fyziologické merania</a:t>
            </a:r>
            <a:endParaRPr lang="en-US" sz="7200" dirty="0">
              <a:solidFill>
                <a:srgbClr val="545D74"/>
              </a:solidFill>
              <a:latin typeface="Swis721 BlkCn BT" panose="020B080603050204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36187" y="4110097"/>
            <a:ext cx="131445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600" b="1" dirty="0">
                <a:latin typeface="Swis721 BT" panose="020B0504020202020204"/>
              </a:rPr>
              <a:t>Anaeróbny prah</a:t>
            </a:r>
            <a:r>
              <a:rPr lang="sk-SK" sz="3600" dirty="0">
                <a:latin typeface="Swis721 BT" panose="020B0504020202020204"/>
              </a:rPr>
              <a:t> (</a:t>
            </a:r>
            <a:r>
              <a:rPr lang="sk-SK" sz="3600" dirty="0" err="1">
                <a:latin typeface="Swis721 BT" panose="020B0504020202020204"/>
              </a:rPr>
              <a:t>Lactate</a:t>
            </a:r>
            <a:r>
              <a:rPr lang="sk-SK" sz="3600" dirty="0">
                <a:latin typeface="Swis721 BT" panose="020B0504020202020204"/>
              </a:rPr>
              <a:t> </a:t>
            </a:r>
            <a:r>
              <a:rPr lang="sk-SK" sz="3600" dirty="0" err="1">
                <a:latin typeface="Swis721 BT" panose="020B0504020202020204"/>
              </a:rPr>
              <a:t>Threshold</a:t>
            </a:r>
            <a:r>
              <a:rPr lang="sk-SK" sz="3600" dirty="0">
                <a:latin typeface="Swis721 BT" panose="020B0504020202020204"/>
              </a:rPr>
              <a:t>) je funkcia pre odhad úrovne reálneho výkonu, pri ktorom sa znateľne zvyšuje únava organizmu. Inými slovami je to maximálna intenzita, pri ktorej je náš organizmus schopný udržiavať rovnováhu medzi tvorbou a odstraňovaním krvného </a:t>
            </a:r>
            <a:r>
              <a:rPr lang="sk-SK" sz="3600" dirty="0" err="1">
                <a:latin typeface="Swis721 BT" panose="020B0504020202020204"/>
              </a:rPr>
              <a:t>laktátu</a:t>
            </a:r>
            <a:r>
              <a:rPr lang="sk-SK" sz="3600" dirty="0">
                <a:latin typeface="Swis721 BT" panose="020B0504020202020204"/>
              </a:rPr>
              <a:t>. </a:t>
            </a:r>
            <a:endParaRPr lang="en-US" sz="36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/>
              <a:cs typeface="Arial" pitchFamily="34" charset="0"/>
              <a:sym typeface="Helvetica" pitchFamily="-1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327187" y="10439400"/>
            <a:ext cx="89535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8493" lvl="3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Vďaka pokročilým meraniam sa bežci už nemusia spoliehať na svoje odhady. S väčšou precíznosťou tak jednoducho identifikuje svoje limity a optimálne hodnoty pri behu.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1850687" y="7269540"/>
            <a:ext cx="11430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8493" lvl="3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Pri trénovaných bežcoch bežne dosahuje anaeróbny prah hodnotu 90% z hodnoty maximálneho pulzu pri optimálnom tempe behu na 10km, resp. polmaratóne.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1852273" y="9057361"/>
            <a:ext cx="1192371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8493" lvl="3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Pri netrénovaných bežcoch bežne dosahuje anaeróbny prah hodnotu pod </a:t>
            </a:r>
            <a:r>
              <a:rPr lang="sk-SK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90% z hodnoty maximálneho 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pulzu. 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633" y="6274757"/>
            <a:ext cx="6681790" cy="8552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6482" y="8922763"/>
            <a:ext cx="2721705" cy="2278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285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"/>
                            </p:stCondLst>
                            <p:childTnLst>
                              <p:par>
                                <p:cTn id="13" presetID="2" presetClass="entr" presetSubtype="1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7" grpId="0" animBg="1"/>
      <p:bldP spid="28" grpId="0"/>
      <p:bldP spid="29" grpId="0"/>
      <p:bldP spid="5" grpId="0"/>
      <p:bldP spid="9" grpId="0"/>
      <p:bldP spid="25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 flipH="1">
            <a:off x="11277599" y="1"/>
            <a:ext cx="13106400" cy="13716000"/>
          </a:xfrm>
          <a:prstGeom prst="rect">
            <a:avLst/>
          </a:prstGeom>
        </p:spPr>
      </p:pic>
      <p:sp>
        <p:nvSpPr>
          <p:cNvPr id="23" name="Right Triangle 22"/>
          <p:cNvSpPr/>
          <p:nvPr/>
        </p:nvSpPr>
        <p:spPr>
          <a:xfrm flipH="1">
            <a:off x="11277599" y="-52258"/>
            <a:ext cx="13109576" cy="13765210"/>
          </a:xfrm>
          <a:prstGeom prst="rtTriangle">
            <a:avLst/>
          </a:prstGeom>
          <a:solidFill>
            <a:srgbClr val="99FF66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13003359" y="1083090"/>
            <a:ext cx="2819400" cy="2819400"/>
          </a:xfrm>
          <a:prstGeom prst="ellipse">
            <a:avLst/>
          </a:prstGeom>
          <a:noFill/>
          <a:ln w="200025">
            <a:solidFill>
              <a:srgbClr val="99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13565187" y="1870763"/>
            <a:ext cx="1876572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n>
                  <a:solidFill>
                    <a:schemeClr val="tx1"/>
                  </a:solidFill>
                </a:ln>
                <a:solidFill>
                  <a:srgbClr val="99FF66"/>
                </a:solidFill>
                <a:latin typeface="Swis721 BlkCn BT" panose="020B0806030502040204" pitchFamily="34" charset="0"/>
              </a:rPr>
              <a:t>630 </a:t>
            </a:r>
            <a:endParaRPr lang="en-US" sz="8000" dirty="0">
              <a:ln>
                <a:solidFill>
                  <a:schemeClr val="tx1"/>
                </a:solidFill>
              </a:ln>
              <a:solidFill>
                <a:srgbClr val="99FF66"/>
              </a:solidFill>
              <a:latin typeface="Swis721 BlkCn BT" panose="020B080603050204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87387" y="1993873"/>
            <a:ext cx="11582400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7200" dirty="0" smtClean="0">
                <a:solidFill>
                  <a:srgbClr val="545D74"/>
                </a:solidFill>
                <a:latin typeface="Swis721 BlkCn BT" panose="020B0806030502040204" pitchFamily="34" charset="0"/>
              </a:rPr>
              <a:t>Physiological Measurements</a:t>
            </a:r>
            <a:endParaRPr lang="en-US" sz="7200" dirty="0">
              <a:solidFill>
                <a:srgbClr val="545D74"/>
              </a:solidFill>
              <a:latin typeface="Swis721 BlkCn BT" panose="020B080603050204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49215" y="3406676"/>
            <a:ext cx="109443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600" b="1" dirty="0">
                <a:latin typeface="Swis721 BT" panose="020B0504020202020204"/>
              </a:rPr>
              <a:t>Pripravenosť na výkon</a:t>
            </a:r>
            <a:r>
              <a:rPr lang="sk-SK" sz="3600" dirty="0">
                <a:latin typeface="Swis721 BT" panose="020B0504020202020204"/>
              </a:rPr>
              <a:t> (Performance </a:t>
            </a:r>
            <a:r>
              <a:rPr lang="sk-SK" sz="3600" dirty="0" err="1">
                <a:latin typeface="Swis721 BT" panose="020B0504020202020204"/>
              </a:rPr>
              <a:t>Condition</a:t>
            </a:r>
            <a:r>
              <a:rPr lang="sk-SK" sz="3600" dirty="0">
                <a:latin typeface="Swis721 BT" panose="020B0504020202020204"/>
              </a:rPr>
              <a:t>) funkcia analyzuje tempo, pulz a variabilitu pulzu v reálnom čase pre posúdenie vašej pripravenosti na výkon (tréning alebo </a:t>
            </a:r>
            <a:r>
              <a:rPr lang="sk-SK" sz="3600" dirty="0" err="1">
                <a:latin typeface="Swis721 BT" panose="020B0504020202020204"/>
              </a:rPr>
              <a:t>pretek</a:t>
            </a:r>
            <a:r>
              <a:rPr lang="sk-SK" sz="3600" dirty="0" smtClean="0">
                <a:latin typeface="Swis721 BT" panose="020B0504020202020204"/>
              </a:rPr>
              <a:t>).</a:t>
            </a:r>
            <a:endParaRPr lang="en-US" sz="36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/>
              <a:cs typeface="Arial" pitchFamily="34" charset="0"/>
              <a:sym typeface="Helvetica" pitchFamily="-1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58787" y="5943600"/>
            <a:ext cx="9525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2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Význam čísla (hodnoty) na zobrazenej stupnici:</a:t>
            </a:r>
            <a:endParaRPr lang="en-US" sz="3200" b="1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296987" y="6553200"/>
            <a:ext cx="107442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Hodinky neustále monitorujú a posudzujú aktuálnu hodnotu deviácie (odchýlky) od východiskovej hodnoty (odhadu) </a:t>
            </a:r>
            <a:r>
              <a:rPr lang="en-US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VO2max</a:t>
            </a:r>
            <a:r>
              <a:rPr lang="en-US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, 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kedy každý bod na škále reprezentuje </a:t>
            </a:r>
            <a:r>
              <a:rPr lang="en-US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0.2</a:t>
            </a:r>
            <a:r>
              <a:rPr lang="en-US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% 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vášho </a:t>
            </a:r>
            <a:r>
              <a:rPr lang="en-US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VO2max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. 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82587" y="8534400"/>
            <a:ext cx="13716000" cy="1090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200" u="sng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Vo všeobecnosti môžeme povedať, že toto číslo je indikátorom </a:t>
            </a:r>
            <a:r>
              <a:rPr lang="en-US" sz="3200" u="sng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“</a:t>
            </a:r>
            <a:r>
              <a:rPr lang="sk-SK" sz="3200" u="sng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dobrého“ alebo „zlého“ dňa pre beh.</a:t>
            </a:r>
            <a:endParaRPr lang="en-US" sz="3200" u="sng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444317" y="9631740"/>
            <a:ext cx="10744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Príklad: hodnota </a:t>
            </a:r>
            <a:r>
              <a:rPr lang="en-US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+10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napovedá, že váš momentálny stav (kondícia) je v poriadku. Môžete očakávať, že počas dnešného behu sa budete cítiť veľmi dobre.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444317" y="11272897"/>
            <a:ext cx="1128267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Vývoj hodnoty môžete sledovať aj v reálnom čase na displeji hodiniek. Počas behu tak získavate okamžitú spätnú väzbu vývoja momentálnej kondície pri tréningu či </a:t>
            </a:r>
            <a:r>
              <a:rPr lang="sk-SK" sz="32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preteku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.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3942" y="3787980"/>
            <a:ext cx="6029859" cy="771822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0587" y="6126301"/>
            <a:ext cx="2579572" cy="2159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14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"/>
                            </p:stCondLst>
                            <p:childTnLst>
                              <p:par>
                                <p:cTn id="14" presetID="2" presetClass="entr" presetSubtype="6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  <p:bldP spid="29" grpId="0"/>
      <p:bldP spid="8" grpId="0"/>
      <p:bldP spid="13" grpId="0"/>
      <p:bldP spid="14" grpId="0"/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08413" y="1721101"/>
            <a:ext cx="20574000" cy="13716000"/>
          </a:xfrm>
          <a:prstGeom prst="rect">
            <a:avLst/>
          </a:prstGeom>
        </p:spPr>
      </p:pic>
      <p:sp>
        <p:nvSpPr>
          <p:cNvPr id="14" name="Right Triangle 13"/>
          <p:cNvSpPr/>
          <p:nvPr/>
        </p:nvSpPr>
        <p:spPr>
          <a:xfrm>
            <a:off x="-16018" y="-49210"/>
            <a:ext cx="15257929" cy="13765210"/>
          </a:xfrm>
          <a:prstGeom prst="rtTriangle">
            <a:avLst/>
          </a:prstGeom>
          <a:solidFill>
            <a:srgbClr val="FF6600">
              <a:alpha val="5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Triangle 18"/>
          <p:cNvSpPr/>
          <p:nvPr/>
        </p:nvSpPr>
        <p:spPr>
          <a:xfrm flipH="1" flipV="1">
            <a:off x="325257" y="-609600"/>
            <a:ext cx="18153207" cy="16356010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3659511" y="139328"/>
            <a:ext cx="11582400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7200" dirty="0" smtClean="0">
                <a:solidFill>
                  <a:srgbClr val="545D74"/>
                </a:solidFill>
                <a:latin typeface="Swis721 BlkCn BT" panose="020B0806030502040204" pitchFamily="34" charset="0"/>
              </a:rPr>
              <a:t>Physiological Measurements</a:t>
            </a:r>
            <a:endParaRPr lang="en-US" sz="7200" dirty="0">
              <a:solidFill>
                <a:srgbClr val="545D74"/>
              </a:solidFill>
              <a:latin typeface="Swis721 BlkCn BT" panose="020B0806030502040204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9889787" y="1144646"/>
            <a:ext cx="2819400" cy="2819400"/>
          </a:xfrm>
          <a:prstGeom prst="ellipse">
            <a:avLst/>
          </a:prstGeom>
          <a:noFill/>
          <a:ln w="20002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20451615" y="1932319"/>
            <a:ext cx="1876572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solidFill>
                  <a:srgbClr val="FF6600"/>
                </a:solidFill>
                <a:latin typeface="Swis721 BlkCn BT" panose="020B0806030502040204" pitchFamily="34" charset="0"/>
              </a:rPr>
              <a:t>630 </a:t>
            </a:r>
            <a:endParaRPr lang="en-US" sz="8000" dirty="0">
              <a:solidFill>
                <a:srgbClr val="FF6600"/>
              </a:solidFill>
              <a:latin typeface="Swis721 BlkCn BT" panose="020B080603050204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1355387" y="6934200"/>
            <a:ext cx="12573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indent="-248645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Význam funkcie treba hľadať ako v „nástroji“, ktorý poskytuje bežcovi spätnú väzbu a „ukazuje“ mu ako môže jeho telo vnímať tréning v danom dni. 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083954" y="1447800"/>
            <a:ext cx="1319623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indent="-248645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600" b="1" dirty="0" err="1">
                <a:latin typeface="Swis721 BT" panose="020B0504020202020204"/>
              </a:rPr>
              <a:t>Stress</a:t>
            </a:r>
            <a:r>
              <a:rPr lang="sk-SK" sz="3600" b="1" dirty="0">
                <a:latin typeface="Swis721 BT" panose="020B0504020202020204"/>
              </a:rPr>
              <a:t> </a:t>
            </a:r>
            <a:r>
              <a:rPr lang="sk-SK" sz="3600" b="1" dirty="0" err="1">
                <a:latin typeface="Swis721 BT" panose="020B0504020202020204"/>
              </a:rPr>
              <a:t>Score</a:t>
            </a:r>
            <a:r>
              <a:rPr lang="sk-SK" sz="3600" dirty="0">
                <a:latin typeface="Swis721 BT" panose="020B0504020202020204"/>
              </a:rPr>
              <a:t> umožňuje hodinkám monitorovať fyziologické zmeny (na základe sledovania </a:t>
            </a:r>
            <a:r>
              <a:rPr lang="sk-SK" sz="3600" dirty="0" smtClean="0">
                <a:latin typeface="Swis721 BT" panose="020B0504020202020204"/>
              </a:rPr>
              <a:t>variability </a:t>
            </a:r>
            <a:r>
              <a:rPr lang="sk-SK" sz="3600" dirty="0">
                <a:latin typeface="Swis721 BT" panose="020B0504020202020204"/>
              </a:rPr>
              <a:t>pulzu), ktoré môžu naznačovať zvýšenie únavy organizmu. Prílišná únava organizmu pri behu môže viesť k zraneniam, ktoré </a:t>
            </a:r>
            <a:r>
              <a:rPr lang="sk-SK" sz="3600" dirty="0" smtClean="0">
                <a:latin typeface="Swis721 BT" panose="020B0504020202020204"/>
              </a:rPr>
              <a:t>ovplyvňujú </a:t>
            </a:r>
            <a:r>
              <a:rPr lang="sk-SK" sz="3600" dirty="0">
                <a:latin typeface="Swis721 BT" panose="020B0504020202020204"/>
              </a:rPr>
              <a:t>výsledné (maximálne) tempo behu.</a:t>
            </a:r>
            <a:endParaRPr lang="en-US" sz="36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/>
              <a:cs typeface="Arial" pitchFamily="34" charset="0"/>
              <a:sym typeface="Helvetica" pitchFamily="-1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5241587" y="10439400"/>
            <a:ext cx="9067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indent="-248645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Keď sa bežec cíti svieži a oddýchnutý, tak je jeho telo pripravené podať výkon a absorbovať záťaž. Oproti tomu môže byť rovnaký tréning kontraproduktívny, pretože môže byť napríklad pretrénovaný.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983787" y="4419600"/>
            <a:ext cx="13882033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indent="-248645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en-US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Stress </a:t>
            </a:r>
            <a:r>
              <a:rPr lang="en-US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score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je krátky 3-minútový test – stacionárne alebo pri oddychu, kedy hodinky analyzujú variabilitu srdcového tepu pre určenie celkovej hodnoty „stresu“ na stupnici od </a:t>
            </a:r>
            <a:r>
              <a:rPr lang="en-US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1 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do</a:t>
            </a:r>
            <a:r>
              <a:rPr lang="en-US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</a:t>
            </a:r>
            <a:r>
              <a:rPr lang="en-US" sz="3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100.  </a:t>
            </a:r>
            <a:endParaRPr lang="en-US" sz="32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  <a:p>
            <a:pPr marL="0" lvl="2" indent="-248645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Hodnota </a:t>
            </a:r>
            <a:r>
              <a:rPr lang="en-US" sz="32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1</a:t>
            </a:r>
            <a:r>
              <a:rPr lang="en-US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 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reprezentuje nízku a hodnota </a:t>
            </a:r>
            <a:r>
              <a:rPr lang="sk-SK" sz="32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100 </a:t>
            </a: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veľmi vysokú hodnotu stresu.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3163037" y="8686800"/>
            <a:ext cx="103843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indent="-248645" defTabSz="914400" eaLnBrk="0" fontAlgn="base" hangingPunct="0">
              <a:spcBef>
                <a:spcPts val="1238"/>
              </a:spcBef>
              <a:spcAft>
                <a:spcPct val="0"/>
              </a:spcAft>
              <a:buClr>
                <a:srgbClr val="414141"/>
              </a:buClr>
              <a:buSzPct val="81000"/>
              <a:defRPr/>
            </a:pPr>
            <a:r>
              <a:rPr lang="sk-SK" sz="3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wis721 BT" panose="020B0504020202020204" pitchFamily="34" charset="0"/>
                <a:cs typeface="Arial" pitchFamily="34" charset="0"/>
                <a:sym typeface="Helvetica" pitchFamily="-1" charset="0"/>
              </a:rPr>
              <a:t>Pre maximálnu presnosť, Garmin odporúča pravidelne (denne) opakovať merania v rovnakom čase pri približne rovnakých podmienkach.</a:t>
            </a:r>
            <a:endParaRPr lang="en-US" sz="3200" kern="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 pitchFamily="34" charset="0"/>
              <a:cs typeface="Arial" pitchFamily="34" charset="0"/>
              <a:sym typeface="Helvetica" pitchFamily="-1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8587" y="6092875"/>
            <a:ext cx="5483675" cy="701910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9208" y="8309433"/>
            <a:ext cx="2093503" cy="17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272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"/>
                            </p:stCondLst>
                            <p:childTnLst>
                              <p:par>
                                <p:cTn id="31" presetID="2" presetClass="entr" presetSubtype="2" decel="4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"/>
                            </p:stCondLst>
                            <p:childTnLst>
                              <p:par>
                                <p:cTn id="40" presetID="2" presetClass="entr" presetSubtype="6" decel="4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0" grpId="0"/>
      <p:bldP spid="21" grpId="0" animBg="1"/>
      <p:bldP spid="22" grpId="0"/>
      <p:bldP spid="24" grpId="0"/>
      <p:bldP spid="26" grpId="0"/>
      <p:bldP spid="30" grpId="0"/>
      <p:bldP spid="31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6" y="857"/>
            <a:ext cx="24380951" cy="13714285"/>
          </a:xfrm>
          <a:prstGeom prst="rect">
            <a:avLst/>
          </a:prstGeom>
        </p:spPr>
      </p:pic>
      <p:sp>
        <p:nvSpPr>
          <p:cNvPr id="6" name="Right Triangle 5"/>
          <p:cNvSpPr/>
          <p:nvPr/>
        </p:nvSpPr>
        <p:spPr>
          <a:xfrm flipV="1">
            <a:off x="-3112" y="1676400"/>
            <a:ext cx="24387175" cy="10515600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24387175" cy="16764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 rot="20191467">
            <a:off x="23688210" y="911059"/>
            <a:ext cx="51844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6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Swis721 LtEx BT" panose="020B0505020202020204" pitchFamily="34" charset="0"/>
              </a:rPr>
              <a:t>Upozornenia</a:t>
            </a:r>
            <a:endParaRPr lang="en-US" sz="6000" dirty="0">
              <a:solidFill>
                <a:schemeClr val="tx1">
                  <a:lumMod val="85000"/>
                  <a:lumOff val="15000"/>
                </a:schemeClr>
              </a:solidFill>
              <a:latin typeface="Swis721 LtEx BT" panose="020B0505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20191467">
            <a:off x="-5883571" y="11864601"/>
            <a:ext cx="83063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6000" dirty="0" smtClean="0">
                <a:solidFill>
                  <a:schemeClr val="bg1"/>
                </a:solidFill>
                <a:latin typeface="Swis721 LtEx BT" panose="020B0505020202020204" pitchFamily="34" charset="0"/>
              </a:rPr>
              <a:t>Zvukové &amp; Vibračné </a:t>
            </a:r>
            <a:endParaRPr lang="en-US" sz="6000" dirty="0">
              <a:solidFill>
                <a:schemeClr val="bg1"/>
              </a:solidFill>
              <a:latin typeface="Swis721 LtEx BT" panose="020B0505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23395" y="1007286"/>
            <a:ext cx="204966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4800" dirty="0" smtClean="0">
                <a:solidFill>
                  <a:schemeClr val="bg1"/>
                </a:solidFill>
                <a:latin typeface="Swis721 LtCn BT" panose="020B0406020202030204" pitchFamily="34" charset="0"/>
              </a:rPr>
              <a:t>Zvukové &amp; vibračné upozornenia (alarmy) dostupné pre rôzne limity a oznámenia počas behu</a:t>
            </a:r>
            <a:r>
              <a:rPr lang="en-US" sz="4800" dirty="0" smtClean="0">
                <a:solidFill>
                  <a:schemeClr val="bg1"/>
                </a:solidFill>
                <a:latin typeface="Swis721 LtCn BT" panose="020B0406020202030204" pitchFamily="34" charset="0"/>
              </a:rPr>
              <a:t>.</a:t>
            </a:r>
            <a:endParaRPr lang="en-US" sz="4800" dirty="0">
              <a:solidFill>
                <a:schemeClr val="bg1"/>
              </a:solidFill>
              <a:latin typeface="Swis721 LtCn BT" panose="020B040602020203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00633" y="2426950"/>
            <a:ext cx="124014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4800" dirty="0" smtClean="0">
                <a:solidFill>
                  <a:schemeClr val="bg1"/>
                </a:solidFill>
                <a:latin typeface="Swis721 LtCn BT" panose="020B0406020202030204" pitchFamily="34" charset="0"/>
              </a:rPr>
              <a:t>Zvukové &amp; vibračné upozornenia (alarmy) dostupné pre</a:t>
            </a:r>
            <a:r>
              <a:rPr lang="en-US" sz="4800" dirty="0" smtClean="0">
                <a:solidFill>
                  <a:schemeClr val="bg1"/>
                </a:solidFill>
                <a:latin typeface="Swis721 LtCn BT" panose="020B0406020202030204" pitchFamily="34" charset="0"/>
              </a:rPr>
              <a:t>:</a:t>
            </a:r>
            <a:endParaRPr lang="en-US" sz="4800" dirty="0">
              <a:solidFill>
                <a:schemeClr val="bg1"/>
              </a:solidFill>
              <a:latin typeface="Swis721 LtCn BT" panose="020B040602020203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477978" y="4873693"/>
            <a:ext cx="72010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4800" dirty="0" smtClean="0">
                <a:solidFill>
                  <a:schemeClr val="bg1"/>
                </a:solidFill>
                <a:latin typeface="Swis721 LtCn BT" panose="020B0406020202030204" pitchFamily="34" charset="0"/>
              </a:rPr>
              <a:t>Alarm na tempo behu (aj v LAP)</a:t>
            </a:r>
            <a:endParaRPr lang="en-US" sz="4800" dirty="0">
              <a:solidFill>
                <a:schemeClr val="bg1"/>
              </a:solidFill>
              <a:latin typeface="Swis721 LtCn BT" panose="020B040602020203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513931" y="3651305"/>
            <a:ext cx="80794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4800" dirty="0" smtClean="0">
                <a:solidFill>
                  <a:schemeClr val="bg1"/>
                </a:solidFill>
                <a:latin typeface="Swis721 LtCn BT" panose="020B0406020202030204" pitchFamily="34" charset="0"/>
              </a:rPr>
              <a:t>Po dokončení každého okruhu (LAP)</a:t>
            </a:r>
            <a:endParaRPr lang="en-US" sz="4800" dirty="0">
              <a:solidFill>
                <a:schemeClr val="bg1"/>
              </a:solidFill>
              <a:latin typeface="Swis721 LtCn BT" panose="020B0406020202030204" pitchFamily="34" charset="0"/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89"/>
          <a:stretch/>
        </p:blipFill>
        <p:spPr>
          <a:xfrm>
            <a:off x="23546340" y="12954000"/>
            <a:ext cx="586315" cy="515863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2471733" y="7322403"/>
            <a:ext cx="42354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4800" dirty="0" smtClean="0">
                <a:solidFill>
                  <a:schemeClr val="bg1"/>
                </a:solidFill>
                <a:latin typeface="Swis721 LtCn BT" panose="020B0406020202030204" pitchFamily="34" charset="0"/>
              </a:rPr>
              <a:t>Alarm na rýchlosť </a:t>
            </a:r>
            <a:endParaRPr lang="en-US" sz="4800" dirty="0">
              <a:solidFill>
                <a:schemeClr val="bg1"/>
              </a:solidFill>
              <a:latin typeface="Swis721 LtCn BT" panose="020B040602020203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412254" y="6027003"/>
            <a:ext cx="72667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4800" dirty="0" smtClean="0">
                <a:solidFill>
                  <a:schemeClr val="bg1"/>
                </a:solidFill>
                <a:latin typeface="Swis721 LtCn BT" panose="020B0406020202030204" pitchFamily="34" charset="0"/>
              </a:rPr>
              <a:t>Alarm na pulz (min./max a pod.)</a:t>
            </a:r>
            <a:endParaRPr lang="en-US" sz="4800" dirty="0">
              <a:solidFill>
                <a:schemeClr val="bg1"/>
              </a:solidFill>
              <a:latin typeface="Swis721 LtCn BT" panose="020B040602020203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373187" y="11741652"/>
            <a:ext cx="226172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4000" dirty="0" smtClean="0">
                <a:latin typeface="Swis721 LtCn BT" panose="020B0406020202030204" pitchFamily="34" charset="0"/>
              </a:rPr>
              <a:t>Medzi hlavné a zároveň základné benefity týchto funkcií patrí praktické využitie aj počas bežného dňa. Žiadne upozornenie sa neminie vašej pozornosti, aj keď ste napríklad zvyknutý počúvať pri behu hudbu.</a:t>
            </a:r>
            <a:endParaRPr lang="en-US" sz="4000" dirty="0">
              <a:latin typeface="Swis721 LtCn BT" panose="020B040602020203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378267" y="5037852"/>
            <a:ext cx="80073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4800" dirty="0" smtClean="0">
                <a:latin typeface="Swis721 LtCn BT" panose="020B0406020202030204" pitchFamily="34" charset="0"/>
              </a:rPr>
              <a:t>Upravte si nastavenia podľa potrieb</a:t>
            </a:r>
            <a:r>
              <a:rPr lang="en-US" sz="4800" dirty="0" smtClean="0">
                <a:latin typeface="Swis721 LtCn BT" panose="020B0406020202030204" pitchFamily="34" charset="0"/>
              </a:rPr>
              <a:t>:</a:t>
            </a:r>
            <a:endParaRPr lang="en-US" sz="4800" dirty="0">
              <a:latin typeface="Swis721 LtCn BT" panose="020B040602020203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7563400" y="6215351"/>
            <a:ext cx="64411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4800" dirty="0" smtClean="0">
                <a:latin typeface="Swis721 LtCn BT" panose="020B0406020202030204" pitchFamily="34" charset="0"/>
              </a:rPr>
              <a:t>Zapnite alebo vypnite alarmy</a:t>
            </a:r>
            <a:endParaRPr lang="en-US" sz="4800" dirty="0">
              <a:latin typeface="Swis721 LtCn BT" panose="020B040602020203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2650787" y="7392849"/>
            <a:ext cx="1170096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4800" dirty="0" smtClean="0">
                <a:latin typeface="Swis721 LtCn BT" panose="020B0406020202030204" pitchFamily="34" charset="0"/>
              </a:rPr>
              <a:t>Upravte hodnoty pre spúšťanie alarmov (max. pulz)</a:t>
            </a:r>
            <a:endParaRPr lang="en-US" sz="4800" dirty="0">
              <a:latin typeface="Swis721 LtCn BT" panose="020B040602020203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4784387" y="8626104"/>
            <a:ext cx="97405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4800" dirty="0" smtClean="0">
                <a:latin typeface="Swis721 LtCn BT" panose="020B0406020202030204" pitchFamily="34" charset="0"/>
              </a:rPr>
              <a:t>Nastavte úroveň hlasitosti podľa potrieb</a:t>
            </a:r>
            <a:endParaRPr lang="en-US" sz="4800" dirty="0">
              <a:latin typeface="Swis721 LtCn BT" panose="020B040602020203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5371002" y="9803011"/>
            <a:ext cx="93955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4800" dirty="0" smtClean="0">
                <a:latin typeface="Swis721 LtCn BT" panose="020B0406020202030204" pitchFamily="34" charset="0"/>
              </a:rPr>
              <a:t>Výber zvukového upozornenia (zvuk)</a:t>
            </a:r>
            <a:endParaRPr lang="en-US" sz="4800" dirty="0">
              <a:latin typeface="Swis721 LtCn BT" panose="020B04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9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0283E-6 -3.33333E-6 L 0.57713 -0.44097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57" y="-2204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6327E-6 -2.22222E-6 L -0.55246 0.42431 " pathEditMode="relative" rAng="0" ptsTypes="AA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27" y="2121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decel="10000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decel="10000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decel="10000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decel="10000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decel="10000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decel="10000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decel="10000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50"/>
                            </p:stCondLst>
                            <p:childTnLst>
                              <p:par>
                                <p:cTn id="5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2" grpId="0"/>
      <p:bldP spid="15" grpId="0"/>
      <p:bldP spid="16" grpId="0"/>
      <p:bldP spid="33" grpId="0"/>
      <p:bldP spid="36" grpId="0"/>
      <p:bldP spid="37" grpId="0"/>
      <p:bldP spid="38" grpId="0"/>
      <p:bldP spid="39" grpId="0"/>
      <p:bldP spid="40" grpId="0"/>
      <p:bldP spid="41" grpId="0"/>
      <p:bldP spid="45" grpId="0"/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rot="5400000">
            <a:off x="6498307" y="-6511137"/>
            <a:ext cx="11377732" cy="24400007"/>
          </a:xfrm>
          <a:prstGeom prst="rtTriangle">
            <a:avLst/>
          </a:prstGeom>
          <a:solidFill>
            <a:srgbClr val="C0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2031888" y="4724400"/>
            <a:ext cx="10976108" cy="7571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sk-SK" sz="3600" dirty="0">
                <a:latin typeface="Swis721 BT" panose="020B0504020202020204"/>
              </a:rPr>
              <a:t>Novinkou vo funkcionalite športových hodiniek je možnosť prepojenia hodiniek s kompatibilným </a:t>
            </a:r>
            <a:r>
              <a:rPr lang="sk-SK" sz="3600" dirty="0" err="1">
                <a:latin typeface="Swis721 BT" panose="020B0504020202020204"/>
              </a:rPr>
              <a:t>smartfónom</a:t>
            </a:r>
            <a:r>
              <a:rPr lang="sk-SK" sz="3600" dirty="0">
                <a:latin typeface="Swis721 BT" panose="020B0504020202020204"/>
              </a:rPr>
              <a:t> cez integrovaný Bluetooth </a:t>
            </a:r>
            <a:r>
              <a:rPr lang="sk-SK" sz="3600" dirty="0" err="1" smtClean="0">
                <a:latin typeface="Swis721 BT" panose="020B0504020202020204"/>
              </a:rPr>
              <a:t>Smart</a:t>
            </a:r>
            <a:r>
              <a:rPr lang="sk-SK" sz="3600" dirty="0" smtClean="0">
                <a:latin typeface="Swis721 BT" panose="020B0504020202020204"/>
              </a:rPr>
              <a:t>. </a:t>
            </a:r>
            <a:r>
              <a:rPr lang="sk-SK" sz="3600" dirty="0">
                <a:latin typeface="Swis721 BT" panose="020B0504020202020204"/>
              </a:rPr>
              <a:t>Následne môžete využiť funkciu Live </a:t>
            </a:r>
            <a:r>
              <a:rPr lang="sk-SK" sz="3600" dirty="0" err="1">
                <a:latin typeface="Swis721 BT" panose="020B0504020202020204"/>
              </a:rPr>
              <a:t>tracking</a:t>
            </a:r>
            <a:r>
              <a:rPr lang="sk-SK" sz="3600" dirty="0">
                <a:latin typeface="Swis721 BT" panose="020B0504020202020204"/>
              </a:rPr>
              <a:t> a tiež on-line prístup k účtu na connect.garmin.com pre nahrávanie aktivít a prípadne sťahovanie tréningových plánov, kdekoľvek v teréne (bez PC). </a:t>
            </a:r>
            <a:endParaRPr lang="sk-SK" sz="3600" dirty="0" smtClean="0">
              <a:latin typeface="Swis721 BT" panose="020B0504020202020204"/>
            </a:endParaRPr>
          </a:p>
          <a:p>
            <a:pPr>
              <a:lnSpc>
                <a:spcPct val="150000"/>
              </a:lnSpc>
            </a:pPr>
            <a:r>
              <a:rPr lang="sk-SK" sz="3600" dirty="0" smtClean="0">
                <a:latin typeface="Swis721 BT" panose="020B0504020202020204"/>
              </a:rPr>
              <a:t>O </a:t>
            </a:r>
            <a:r>
              <a:rPr lang="sk-SK" sz="3600" dirty="0">
                <a:latin typeface="Swis721 BT" panose="020B0504020202020204"/>
              </a:rPr>
              <a:t>všetko sa postará bezplatná aplikácia </a:t>
            </a:r>
            <a:r>
              <a:rPr lang="sk-SK" sz="3600" b="1" dirty="0">
                <a:latin typeface="Swis721 BT" panose="020B0504020202020204"/>
              </a:rPr>
              <a:t>Garmin </a:t>
            </a:r>
            <a:r>
              <a:rPr lang="sk-SK" sz="3600" b="1" dirty="0" err="1">
                <a:latin typeface="Swis721 BT" panose="020B0504020202020204"/>
              </a:rPr>
              <a:t>Connect</a:t>
            </a:r>
            <a:r>
              <a:rPr lang="sk-SK" sz="3600" b="1" dirty="0">
                <a:latin typeface="Swis721 BT" panose="020B0504020202020204"/>
              </a:rPr>
              <a:t>™ </a:t>
            </a:r>
            <a:r>
              <a:rPr lang="sk-SK" sz="3600" b="1" dirty="0" smtClean="0">
                <a:latin typeface="Swis721 BT" panose="020B0504020202020204"/>
              </a:rPr>
              <a:t>Mobile.</a:t>
            </a:r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  <a:latin typeface="Swis721 BT" panose="020B050402020202020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031888" y="12374465"/>
            <a:ext cx="17297284" cy="53740"/>
          </a:xfrm>
          <a:prstGeom prst="rect">
            <a:avLst/>
          </a:prstGeom>
          <a:solidFill>
            <a:srgbClr val="C0F1F5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2763425" y="2743200"/>
            <a:ext cx="4477162" cy="863453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Morning Ru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8544" y="3452440"/>
            <a:ext cx="4243443" cy="7520360"/>
          </a:xfrm>
          <a:prstGeom prst="rect">
            <a:avLst/>
          </a:prstGeom>
        </p:spPr>
      </p:pic>
      <p:pic>
        <p:nvPicPr>
          <p:cNvPr id="24" name="Challen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3425" y="3452440"/>
            <a:ext cx="4234574" cy="7516368"/>
          </a:xfrm>
          <a:prstGeom prst="rect">
            <a:avLst/>
          </a:prstGeom>
        </p:spPr>
      </p:pic>
      <p:pic>
        <p:nvPicPr>
          <p:cNvPr id="27" name="My Day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0041" y="3448448"/>
            <a:ext cx="4241190" cy="7516368"/>
          </a:xfrm>
          <a:prstGeom prst="rect">
            <a:avLst/>
          </a:prstGeom>
        </p:spPr>
      </p:pic>
      <p:pic>
        <p:nvPicPr>
          <p:cNvPr id="25" name="Screenshot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0419" y="3452440"/>
            <a:ext cx="4234574" cy="7516368"/>
          </a:xfrm>
          <a:prstGeom prst="rect">
            <a:avLst/>
          </a:prstGeom>
        </p:spPr>
      </p:pic>
      <p:pic>
        <p:nvPicPr>
          <p:cNvPr id="26" name="News Feed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0419" y="3448448"/>
            <a:ext cx="4241190" cy="7516368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1449387" y="1676400"/>
            <a:ext cx="6976308" cy="11209005"/>
            <a:chOff x="1449387" y="1676400"/>
            <a:chExt cx="6976308" cy="11209005"/>
          </a:xfrm>
        </p:grpSpPr>
        <p:sp>
          <p:nvSpPr>
            <p:cNvPr id="21" name="Rectangle 20" hidden="1"/>
            <p:cNvSpPr/>
            <p:nvPr/>
          </p:nvSpPr>
          <p:spPr>
            <a:xfrm>
              <a:off x="6997999" y="3124200"/>
              <a:ext cx="196885" cy="8458200"/>
            </a:xfrm>
            <a:prstGeom prst="rect">
              <a:avLst/>
            </a:prstGeom>
            <a:solidFill>
              <a:srgbClr val="0C0C0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050" name="Iphone" descr="http://redlettermarketing.com/banknote/smartsy_five/smartsy_five.hyperesources/iphone_trans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9387" y="1676400"/>
              <a:ext cx="6976308" cy="112090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12037" y="2133600"/>
            <a:ext cx="2024591" cy="2023110"/>
          </a:xfrm>
          <a:prstGeom prst="rect">
            <a:avLst/>
          </a:prstGeom>
        </p:spPr>
      </p:pic>
      <p:sp>
        <p:nvSpPr>
          <p:cNvPr id="31" name="Ecosystem"/>
          <p:cNvSpPr/>
          <p:nvPr/>
        </p:nvSpPr>
        <p:spPr>
          <a:xfrm>
            <a:off x="12217795" y="2514600"/>
            <a:ext cx="8640507" cy="1600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600" dirty="0" smtClean="0">
                <a:solidFill>
                  <a:srgbClr val="545D74"/>
                </a:solidFill>
                <a:latin typeface="Swis721 LtCn BT" panose="020B0406020202030204" pitchFamily="34" charset="0"/>
              </a:rPr>
              <a:t>GARMIN CONNECT MOBILE</a:t>
            </a:r>
            <a:endParaRPr lang="sk-SK" sz="6600" dirty="0" smtClean="0">
              <a:solidFill>
                <a:srgbClr val="545D74"/>
              </a:solidFill>
              <a:latin typeface="Swis721 LtCn BT" panose="020B0406020202030204" pitchFamily="34" charset="0"/>
            </a:endParaRPr>
          </a:p>
          <a:p>
            <a:pPr algn="ctr"/>
            <a:r>
              <a:rPr lang="sk-SK" sz="3200" dirty="0" smtClean="0">
                <a:solidFill>
                  <a:srgbClr val="545D74"/>
                </a:solidFill>
                <a:latin typeface="Swis721 LtCn BT" panose="020B0406020202030204" pitchFamily="34" charset="0"/>
              </a:rPr>
              <a:t>Bezplatná aplikácia pre </a:t>
            </a:r>
            <a:r>
              <a:rPr lang="sk-SK" sz="3200" dirty="0" err="1" smtClean="0">
                <a:solidFill>
                  <a:srgbClr val="545D74"/>
                </a:solidFill>
                <a:latin typeface="Swis721 LtCn BT" panose="020B0406020202030204" pitchFamily="34" charset="0"/>
              </a:rPr>
              <a:t>smartfóny</a:t>
            </a:r>
            <a:r>
              <a:rPr lang="sk-SK" sz="3200" dirty="0" smtClean="0">
                <a:solidFill>
                  <a:srgbClr val="545D74"/>
                </a:solidFill>
                <a:latin typeface="Swis721 LtCn BT" panose="020B0406020202030204" pitchFamily="34" charset="0"/>
              </a:rPr>
              <a:t> s </a:t>
            </a:r>
            <a:r>
              <a:rPr lang="sk-SK" sz="3200" dirty="0" err="1" smtClean="0">
                <a:solidFill>
                  <a:srgbClr val="545D74"/>
                </a:solidFill>
                <a:latin typeface="Swis721 LtCn BT" panose="020B0406020202030204" pitchFamily="34" charset="0"/>
              </a:rPr>
              <a:t>iOS</a:t>
            </a:r>
            <a:r>
              <a:rPr lang="sk-SK" sz="3200" dirty="0" smtClean="0">
                <a:solidFill>
                  <a:srgbClr val="545D74"/>
                </a:solidFill>
                <a:latin typeface="Swis721 LtCn BT" panose="020B0406020202030204" pitchFamily="34" charset="0"/>
              </a:rPr>
              <a:t> a Android</a:t>
            </a:r>
            <a:endParaRPr lang="en-US" sz="3200" dirty="0">
              <a:solidFill>
                <a:srgbClr val="545D74"/>
              </a:solidFill>
              <a:latin typeface="Swis721 Blk BT" panose="020B09040305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28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00"/>
                            </p:stCondLst>
                            <p:childTnLst>
                              <p:par>
                                <p:cTn id="42" presetID="1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0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400"/>
                            </p:stCondLst>
                            <p:childTnLst>
                              <p:par>
                                <p:cTn id="52" presetID="1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900"/>
                            </p:stCondLst>
                            <p:childTnLst>
                              <p:par>
                                <p:cTn id="57" presetID="1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  <p:bldP spid="8" grpId="0" animBg="1"/>
      <p:bldP spid="28" grpId="0" animBg="1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sosceles Triangle 20"/>
          <p:cNvSpPr/>
          <p:nvPr/>
        </p:nvSpPr>
        <p:spPr>
          <a:xfrm flipH="1">
            <a:off x="6251575" y="0"/>
            <a:ext cx="18135600" cy="13716089"/>
          </a:xfrm>
          <a:prstGeom prst="rtTriangle">
            <a:avLst/>
          </a:prstGeom>
          <a:gradFill flip="none" rotWithShape="1">
            <a:gsLst>
              <a:gs pos="77000">
                <a:schemeClr val="bg1"/>
              </a:gs>
              <a:gs pos="65000">
                <a:schemeClr val="bg1"/>
              </a:gs>
              <a:gs pos="44000">
                <a:schemeClr val="bg1">
                  <a:lumMod val="9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85800" y="8247251"/>
            <a:ext cx="12472008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sk-SK" sz="4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Swis721 Cn BT" panose="020B0506020202030204" pitchFamily="34" charset="0"/>
              </a:rPr>
              <a:t>Prispôsobte si </a:t>
            </a:r>
            <a:r>
              <a:rPr lang="sk-SK" sz="4000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Swis721 Cn BT" panose="020B0506020202030204" pitchFamily="34" charset="0"/>
              </a:rPr>
              <a:t>Forerunner</a:t>
            </a:r>
            <a:r>
              <a:rPr lang="sk-SK" sz="4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Swis721 Cn BT" panose="020B0506020202030204" pitchFamily="34" charset="0"/>
              </a:rPr>
              <a:t> podľa vašich potrieb, nálady a predstáv rôznymi pozadiami </a:t>
            </a:r>
            <a:r>
              <a:rPr lang="sk-SK" sz="4000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Swis721 Cn BT" panose="020B0506020202030204" pitchFamily="34" charset="0"/>
              </a:rPr>
              <a:t>hodiek</a:t>
            </a:r>
            <a:r>
              <a:rPr lang="sk-SK" sz="4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Swis721 Cn BT" panose="020B0506020202030204" pitchFamily="34" charset="0"/>
              </a:rPr>
              <a:t>.</a:t>
            </a:r>
            <a:endParaRPr lang="en-US" sz="4000" dirty="0" smtClean="0">
              <a:solidFill>
                <a:prstClr val="black">
                  <a:lumMod val="75000"/>
                  <a:lumOff val="25000"/>
                </a:prstClr>
              </a:solidFill>
              <a:latin typeface="Swis721 Cn BT" panose="020B0506020202030204" pitchFamily="34" charset="0"/>
            </a:endParaRPr>
          </a:p>
          <a:p>
            <a:pPr marL="457200" indent="-4572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sk-SK" sz="4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Swis721 Cn BT" panose="020B0506020202030204" pitchFamily="34" charset="0"/>
              </a:rPr>
              <a:t>Pridávate dátové polia a mini aplikácie.</a:t>
            </a:r>
          </a:p>
          <a:p>
            <a:pPr marL="457200" indent="-4572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sk-SK" sz="4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Swis721 Cn BT" panose="020B0506020202030204" pitchFamily="34" charset="0"/>
              </a:rPr>
              <a:t>Voliteľné aplikácie zvýšia funkcionalitu a zážitok z používania.</a:t>
            </a:r>
          </a:p>
          <a:p>
            <a:pPr marL="457200" indent="-4572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sk-SK" sz="4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Swis721 Cn BT" panose="020B0506020202030204" pitchFamily="34" charset="0"/>
              </a:rPr>
              <a:t>Vytvorte si vlastný dizajn a výstup dátových polí.</a:t>
            </a:r>
            <a:endParaRPr lang="en-US" sz="4000" dirty="0" smtClean="0">
              <a:solidFill>
                <a:prstClr val="black">
                  <a:lumMod val="75000"/>
                  <a:lumOff val="25000"/>
                </a:prstClr>
              </a:solidFill>
              <a:latin typeface="Swis721 Cn BT" panose="020B0506020202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0561" y="1005840"/>
            <a:ext cx="10990026" cy="24193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587" y="3835613"/>
            <a:ext cx="2855808" cy="100222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894" y="3886200"/>
            <a:ext cx="2607362" cy="90105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9187" y="3406865"/>
            <a:ext cx="4846418" cy="58978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8172" y="3406865"/>
            <a:ext cx="4726456" cy="605242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7808" y="8123056"/>
            <a:ext cx="4520384" cy="585054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6299" y="7696200"/>
            <a:ext cx="5236055" cy="670214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>
            <a:clrChange>
              <a:clrFrom>
                <a:srgbClr val="EEF3FA"/>
              </a:clrFrom>
              <a:clrTo>
                <a:srgbClr val="EEF3FA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574587" y="5159638"/>
            <a:ext cx="2358379" cy="233452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>
            <a:clrChange>
              <a:clrFrom>
                <a:srgbClr val="EEF3FA"/>
              </a:clrFrom>
              <a:clrTo>
                <a:srgbClr val="EEF3FA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357264" y="9612132"/>
            <a:ext cx="2044947" cy="209363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2">
            <a:clrChange>
              <a:clrFrom>
                <a:srgbClr val="EEF3FA"/>
              </a:clrFrom>
              <a:clrTo>
                <a:srgbClr val="EEF3FA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94015" y="9583431"/>
            <a:ext cx="2234172" cy="222756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3">
            <a:clrChange>
              <a:clrFrom>
                <a:srgbClr val="EEF3FA"/>
              </a:clrFrom>
              <a:clrTo>
                <a:srgbClr val="EEF3FA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536194" y="5159638"/>
            <a:ext cx="2235085" cy="2114491"/>
          </a:xfrm>
          <a:prstGeom prst="rect">
            <a:avLst/>
          </a:prstGeom>
        </p:spPr>
      </p:pic>
      <p:sp>
        <p:nvSpPr>
          <p:cNvPr id="2" name="Obdĺžnik 1"/>
          <p:cNvSpPr/>
          <p:nvPr/>
        </p:nvSpPr>
        <p:spPr>
          <a:xfrm>
            <a:off x="153987" y="5257800"/>
            <a:ext cx="10668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4800" dirty="0" smtClean="0">
                <a:solidFill>
                  <a:srgbClr val="545D74"/>
                </a:solidFill>
                <a:latin typeface="Swis721 LtCn BT" panose="020B0406020202030204" pitchFamily="34" charset="0"/>
              </a:rPr>
              <a:t>Vlastné aplikácie a vz</a:t>
            </a:r>
            <a:r>
              <a:rPr lang="sk-SK" sz="4800" dirty="0">
                <a:solidFill>
                  <a:srgbClr val="545D74"/>
                </a:solidFill>
                <a:latin typeface="Swis721 LtCn BT" panose="020B0406020202030204" pitchFamily="34" charset="0"/>
              </a:rPr>
              <a:t>hľ</a:t>
            </a:r>
            <a:r>
              <a:rPr lang="sk-SK" sz="4800" dirty="0" smtClean="0">
                <a:solidFill>
                  <a:srgbClr val="545D74"/>
                </a:solidFill>
                <a:latin typeface="Swis721 LtCn BT" panose="020B0406020202030204" pitchFamily="34" charset="0"/>
              </a:rPr>
              <a:t>ad hodiniek</a:t>
            </a:r>
          </a:p>
          <a:p>
            <a:pPr algn="ctr"/>
            <a:r>
              <a:rPr lang="sk-SK" sz="4800" dirty="0" smtClean="0">
                <a:solidFill>
                  <a:srgbClr val="545D74"/>
                </a:solidFill>
                <a:latin typeface="Swis721 LtCn BT" panose="020B0406020202030204" pitchFamily="34" charset="0"/>
              </a:rPr>
              <a:t>CONNECT IQ ako súčas</a:t>
            </a:r>
            <a:r>
              <a:rPr lang="sk-SK" sz="4800" dirty="0">
                <a:solidFill>
                  <a:srgbClr val="545D74"/>
                </a:solidFill>
                <a:latin typeface="Swis721 LtCn BT" panose="020B0406020202030204" pitchFamily="34" charset="0"/>
              </a:rPr>
              <a:t>ť </a:t>
            </a:r>
            <a:r>
              <a:rPr lang="sk-SK" sz="4800" dirty="0" smtClean="0">
                <a:solidFill>
                  <a:srgbClr val="545D74"/>
                </a:solidFill>
                <a:latin typeface="Swis721 LtCn BT" panose="020B0406020202030204" pitchFamily="34" charset="0"/>
              </a:rPr>
              <a:t>aplikácie CONNECT</a:t>
            </a:r>
            <a:endParaRPr lang="en-US" sz="4800" dirty="0">
              <a:solidFill>
                <a:srgbClr val="545D74"/>
              </a:solidFill>
              <a:latin typeface="Swis721 Blk BT" panose="020B09040305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687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184" y="0"/>
            <a:ext cx="24519725" cy="13843428"/>
          </a:xfrm>
          <a:prstGeom prst="rect">
            <a:avLst/>
          </a:prstGeom>
        </p:spPr>
      </p:pic>
      <p:sp>
        <p:nvSpPr>
          <p:cNvPr id="21" name="Right Triangle 20"/>
          <p:cNvSpPr/>
          <p:nvPr/>
        </p:nvSpPr>
        <p:spPr>
          <a:xfrm>
            <a:off x="-112355" y="3303"/>
            <a:ext cx="24499530" cy="13840125"/>
          </a:xfrm>
          <a:prstGeom prst="rtTriangle">
            <a:avLst/>
          </a:prstGeom>
          <a:solidFill>
            <a:srgbClr val="17726F">
              <a:alpha val="5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1359885" y="9267034"/>
            <a:ext cx="3099168" cy="3099168"/>
          </a:xfrm>
          <a:prstGeom prst="ellipse">
            <a:avLst/>
          </a:prstGeom>
          <a:noFill/>
          <a:ln w="136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1584544" y="10061154"/>
            <a:ext cx="25240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solidFill>
                  <a:schemeClr val="bg1"/>
                </a:solidFill>
                <a:latin typeface="Swis721 LtCn BT" panose="020B0406020202030204" pitchFamily="34" charset="0"/>
              </a:rPr>
              <a:t> </a:t>
            </a:r>
            <a:r>
              <a:rPr lang="en-US" sz="9600" dirty="0">
                <a:solidFill>
                  <a:schemeClr val="bg1"/>
                </a:solidFill>
                <a:latin typeface="Swis721 BlkCn BT" panose="020B0806030502040204" pitchFamily="34" charset="0"/>
              </a:rPr>
              <a:t>230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893551" y="10061154"/>
            <a:ext cx="21852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 smtClean="0">
                <a:solidFill>
                  <a:schemeClr val="bg1"/>
                </a:solidFill>
                <a:latin typeface="Swis721 BlkCn BT" panose="020B0806030502040204" pitchFamily="34" charset="0"/>
              </a:rPr>
              <a:t>235 </a:t>
            </a:r>
            <a:endParaRPr lang="en-US" sz="9600" dirty="0">
              <a:solidFill>
                <a:schemeClr val="bg1"/>
              </a:solidFill>
              <a:latin typeface="Swis721 BlkCn BT" panose="020B080603050204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970407" y="10031788"/>
            <a:ext cx="21633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 smtClean="0">
                <a:solidFill>
                  <a:schemeClr val="bg1"/>
                </a:solidFill>
                <a:latin typeface="Swis721 BlkCn BT" panose="020B0806030502040204" pitchFamily="34" charset="0"/>
              </a:rPr>
              <a:t>630</a:t>
            </a:r>
            <a:endParaRPr lang="en-US" sz="9600" dirty="0">
              <a:solidFill>
                <a:schemeClr val="bg1"/>
              </a:solidFill>
              <a:latin typeface="Swis721 BlkCn BT" panose="020B0806030502040204" pitchFamily="34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436764" y="9267034"/>
            <a:ext cx="3099168" cy="3099168"/>
          </a:xfrm>
          <a:prstGeom prst="ellipse">
            <a:avLst/>
          </a:prstGeom>
          <a:noFill/>
          <a:ln w="136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9513643" y="9267034"/>
            <a:ext cx="3099168" cy="3099168"/>
          </a:xfrm>
          <a:prstGeom prst="ellipse">
            <a:avLst/>
          </a:prstGeom>
          <a:noFill/>
          <a:ln w="136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857" y="4182622"/>
            <a:ext cx="3813907" cy="1083733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-112355" y="8525468"/>
            <a:ext cx="12725166" cy="45719"/>
          </a:xfrm>
          <a:prstGeom prst="rect">
            <a:avLst/>
          </a:prstGeom>
          <a:solidFill>
            <a:schemeClr val="bg1"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28"/>
          <p:cNvSpPr txBox="1"/>
          <p:nvPr/>
        </p:nvSpPr>
        <p:spPr>
          <a:xfrm>
            <a:off x="458787" y="12706250"/>
            <a:ext cx="2346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sk-SK" sz="4000" b="1" dirty="0" smtClean="0">
                <a:solidFill>
                  <a:schemeClr val="bg1"/>
                </a:solidFill>
                <a:latin typeface="Swis721 Cn BT" panose="020B0506020202030204" pitchFamily="34" charset="0"/>
              </a:rPr>
              <a:t>Viac informácií o ponuke nájdete na stránke autorizovaného distribútora Garmin na Slovensku </a:t>
            </a:r>
            <a:r>
              <a:rPr lang="sk-SK" sz="4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Swis721 Cn BT" panose="020B0506020202030204" pitchFamily="34" charset="0"/>
                <a:hlinkClick r:id="rId4"/>
              </a:rPr>
              <a:t>www.garmin.sk</a:t>
            </a:r>
            <a:endParaRPr lang="en-US" sz="4000" dirty="0" smtClean="0">
              <a:solidFill>
                <a:prstClr val="black">
                  <a:lumMod val="75000"/>
                  <a:lumOff val="25000"/>
                </a:prstClr>
              </a:solidFill>
              <a:latin typeface="Swis721 Cn BT" panose="020B0506020202030204" pitchFamily="34" charset="0"/>
            </a:endParaRPr>
          </a:p>
        </p:txBody>
      </p:sp>
      <p:sp>
        <p:nvSpPr>
          <p:cNvPr id="20" name="TextBox 28"/>
          <p:cNvSpPr txBox="1"/>
          <p:nvPr/>
        </p:nvSpPr>
        <p:spPr>
          <a:xfrm>
            <a:off x="1535476" y="5791200"/>
            <a:ext cx="1247200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800"/>
              </a:spcBef>
            </a:pPr>
            <a:r>
              <a:rPr lang="sk-SK" sz="4000" dirty="0" smtClean="0">
                <a:solidFill>
                  <a:schemeClr val="bg1"/>
                </a:solidFill>
                <a:latin typeface="Swis721 Cn BT" panose="020B0506020202030204" pitchFamily="34" charset="0"/>
              </a:rPr>
              <a:t>Ďakujem za pozornosť !</a:t>
            </a:r>
          </a:p>
          <a:p>
            <a:pPr>
              <a:spcBef>
                <a:spcPts val="1800"/>
              </a:spcBef>
            </a:pPr>
            <a:r>
              <a:rPr lang="sk-SK" sz="4000" dirty="0" smtClean="0">
                <a:solidFill>
                  <a:schemeClr val="bg1"/>
                </a:solidFill>
                <a:latin typeface="Swis721 Cn BT" panose="020B0506020202030204" pitchFamily="34" charset="0"/>
              </a:rPr>
              <a:t>Produkt manažér: Peter Židuliak </a:t>
            </a:r>
          </a:p>
          <a:p>
            <a:pPr>
              <a:spcBef>
                <a:spcPts val="1800"/>
              </a:spcBef>
            </a:pPr>
            <a:r>
              <a:rPr lang="sk-SK" sz="4000" dirty="0" smtClean="0">
                <a:solidFill>
                  <a:schemeClr val="bg1"/>
                </a:solidFill>
                <a:latin typeface="Swis721 Cn BT" panose="020B0506020202030204" pitchFamily="34" charset="0"/>
              </a:rPr>
              <a:t>Email: </a:t>
            </a:r>
            <a:r>
              <a:rPr lang="sk-SK" sz="4000" dirty="0" smtClean="0">
                <a:solidFill>
                  <a:schemeClr val="bg1"/>
                </a:solidFill>
                <a:latin typeface="Swis721 Cn BT" panose="020B0506020202030204" pitchFamily="34" charset="0"/>
                <a:hlinkClick r:id="rId5"/>
              </a:rPr>
              <a:t>ziduliak@garmin.sk</a:t>
            </a:r>
            <a:r>
              <a:rPr lang="sk-SK" sz="4000" dirty="0" smtClean="0">
                <a:solidFill>
                  <a:schemeClr val="bg1"/>
                </a:solidFill>
                <a:latin typeface="Swis721 Cn BT" panose="020B0506020202030204" pitchFamily="34" charset="0"/>
              </a:rPr>
              <a:t> </a:t>
            </a:r>
            <a:endParaRPr lang="sk-SK" sz="4000" dirty="0">
              <a:solidFill>
                <a:schemeClr val="bg1"/>
              </a:solidFill>
              <a:latin typeface="Swis721 Cn BT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950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531</TotalTime>
  <Words>1614</Words>
  <Application>Microsoft Office PowerPoint</Application>
  <PresentationFormat>Vlastná</PresentationFormat>
  <Paragraphs>147</Paragraphs>
  <Slides>18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18</vt:i4>
      </vt:variant>
    </vt:vector>
  </HeadingPairs>
  <TitlesOfParts>
    <vt:vector size="28" baseType="lpstr">
      <vt:lpstr>Swis721 LtCn BT</vt:lpstr>
      <vt:lpstr>Calibri</vt:lpstr>
      <vt:lpstr>Swis721 LtEx BT</vt:lpstr>
      <vt:lpstr>Swis721 BT</vt:lpstr>
      <vt:lpstr>Helvetica</vt:lpstr>
      <vt:lpstr>Arial</vt:lpstr>
      <vt:lpstr>Swis721 Cn BT</vt:lpstr>
      <vt:lpstr>Swis721 BlkCn BT</vt:lpstr>
      <vt:lpstr>Swis721 Blk BT</vt:lpstr>
      <vt:lpstr>Office Theme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>Garmin Intl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harboura</dc:creator>
  <cp:lastModifiedBy>Slavomíra</cp:lastModifiedBy>
  <cp:revision>431</cp:revision>
  <dcterms:created xsi:type="dcterms:W3CDTF">2014-12-05T16:00:08Z</dcterms:created>
  <dcterms:modified xsi:type="dcterms:W3CDTF">2015-12-03T15:03:14Z</dcterms:modified>
</cp:coreProperties>
</file>